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  <p:sldMasterId id="2147483789" r:id="rId5"/>
  </p:sldMasterIdLst>
  <p:notesMasterIdLst>
    <p:notesMasterId r:id="rId23"/>
  </p:notesMasterIdLst>
  <p:sldIdLst>
    <p:sldId id="491" r:id="rId6"/>
    <p:sldId id="519" r:id="rId7"/>
    <p:sldId id="265" r:id="rId8"/>
    <p:sldId id="517" r:id="rId9"/>
    <p:sldId id="527" r:id="rId10"/>
    <p:sldId id="529" r:id="rId11"/>
    <p:sldId id="528" r:id="rId12"/>
    <p:sldId id="530" r:id="rId13"/>
    <p:sldId id="531" r:id="rId14"/>
    <p:sldId id="532" r:id="rId15"/>
    <p:sldId id="533" r:id="rId16"/>
    <p:sldId id="535" r:id="rId17"/>
    <p:sldId id="534" r:id="rId18"/>
    <p:sldId id="536" r:id="rId19"/>
    <p:sldId id="537" r:id="rId20"/>
    <p:sldId id="526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0" autoAdjust="0"/>
    <p:restoredTop sz="94609" autoAdjust="0"/>
  </p:normalViewPr>
  <p:slideViewPr>
    <p:cSldViewPr snapToGrid="0" showGuides="1">
      <p:cViewPr>
        <p:scale>
          <a:sx n="80" d="100"/>
          <a:sy n="80" d="100"/>
        </p:scale>
        <p:origin x="912" y="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E1745-6F01-430A-ADE2-187CA5768F5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4F40F375-02EF-421F-95AB-79894FF33D90}">
      <dgm:prSet/>
      <dgm:spPr/>
      <dgm:t>
        <a:bodyPr/>
        <a:lstStyle/>
        <a:p>
          <a:r>
            <a:rPr lang="en-AU" b="1"/>
            <a:t>Multicluster deployment</a:t>
          </a:r>
          <a:endParaRPr lang="en-AU"/>
        </a:p>
      </dgm:t>
    </dgm:pt>
    <dgm:pt modelId="{30911341-DD60-46F5-8695-0DAF711FC207}" type="parTrans" cxnId="{D7D8E3B5-2EB6-4D47-AAB2-E952D6006B6F}">
      <dgm:prSet/>
      <dgm:spPr/>
      <dgm:t>
        <a:bodyPr/>
        <a:lstStyle/>
        <a:p>
          <a:endParaRPr lang="en-AU"/>
        </a:p>
      </dgm:t>
    </dgm:pt>
    <dgm:pt modelId="{6B5805D4-119A-4E7A-A661-6C8F7D90DC99}" type="sibTrans" cxnId="{D7D8E3B5-2EB6-4D47-AAB2-E952D6006B6F}">
      <dgm:prSet/>
      <dgm:spPr/>
      <dgm:t>
        <a:bodyPr/>
        <a:lstStyle/>
        <a:p>
          <a:endParaRPr lang="en-AU"/>
        </a:p>
      </dgm:t>
    </dgm:pt>
    <dgm:pt modelId="{7577026A-DC8C-49B3-A5AA-56118914C11F}">
      <dgm:prSet/>
      <dgm:spPr/>
      <dgm:t>
        <a:bodyPr/>
        <a:lstStyle/>
        <a:p>
          <a:r>
            <a:rPr lang="en-AU"/>
            <a:t>Single control plane to deploy apps across multiple clusters.</a:t>
          </a:r>
        </a:p>
      </dgm:t>
    </dgm:pt>
    <dgm:pt modelId="{16BE2E3C-092F-4807-972F-B9A4B09CEAB2}" type="parTrans" cxnId="{D83EF0A9-F0AD-4F5B-B937-95DA6873CE35}">
      <dgm:prSet/>
      <dgm:spPr/>
      <dgm:t>
        <a:bodyPr/>
        <a:lstStyle/>
        <a:p>
          <a:endParaRPr lang="en-AU"/>
        </a:p>
      </dgm:t>
    </dgm:pt>
    <dgm:pt modelId="{470C8B1D-4D7B-460B-A0F0-770469586F67}" type="sibTrans" cxnId="{D83EF0A9-F0AD-4F5B-B937-95DA6873CE35}">
      <dgm:prSet/>
      <dgm:spPr/>
      <dgm:t>
        <a:bodyPr/>
        <a:lstStyle/>
        <a:p>
          <a:endParaRPr lang="en-AU"/>
        </a:p>
      </dgm:t>
    </dgm:pt>
    <dgm:pt modelId="{422A3C76-97C2-437C-BA1D-2851EB41B934}">
      <dgm:prSet/>
      <dgm:spPr/>
      <dgm:t>
        <a:bodyPr/>
        <a:lstStyle/>
        <a:p>
          <a:r>
            <a:rPr lang="en-AU"/>
            <a:t>Finds the best cluster to run on, and controls number of replicas on each cluster.</a:t>
          </a:r>
        </a:p>
      </dgm:t>
    </dgm:pt>
    <dgm:pt modelId="{13EB76BD-E187-4093-984E-22AC9BD3D187}" type="parTrans" cxnId="{079D3196-C847-4005-A1A7-C50410BA7977}">
      <dgm:prSet/>
      <dgm:spPr/>
      <dgm:t>
        <a:bodyPr/>
        <a:lstStyle/>
        <a:p>
          <a:endParaRPr lang="en-AU"/>
        </a:p>
      </dgm:t>
    </dgm:pt>
    <dgm:pt modelId="{AB354F7A-05E9-4AFD-8860-A6011BBEE8B0}" type="sibTrans" cxnId="{079D3196-C847-4005-A1A7-C50410BA7977}">
      <dgm:prSet/>
      <dgm:spPr/>
      <dgm:t>
        <a:bodyPr/>
        <a:lstStyle/>
        <a:p>
          <a:endParaRPr lang="en-AU"/>
        </a:p>
      </dgm:t>
    </dgm:pt>
    <dgm:pt modelId="{8042DF57-FD41-46FE-94F1-F8373452BA36}">
      <dgm:prSet/>
      <dgm:spPr/>
      <dgm:t>
        <a:bodyPr/>
        <a:lstStyle/>
        <a:p>
          <a:r>
            <a:rPr lang="en-AU" b="1"/>
            <a:t>Scheduling Capability</a:t>
          </a:r>
          <a:endParaRPr lang="en-AU"/>
        </a:p>
      </dgm:t>
    </dgm:pt>
    <dgm:pt modelId="{8006C80F-C23F-4580-A9F7-29921D668592}" type="parTrans" cxnId="{0793F06E-9B57-4778-B8D3-6C33FC5BCB32}">
      <dgm:prSet/>
      <dgm:spPr/>
      <dgm:t>
        <a:bodyPr/>
        <a:lstStyle/>
        <a:p>
          <a:endParaRPr lang="en-AU"/>
        </a:p>
      </dgm:t>
    </dgm:pt>
    <dgm:pt modelId="{64348C99-6811-4D1B-92FF-5790286B51A0}" type="sibTrans" cxnId="{0793F06E-9B57-4778-B8D3-6C33FC5BCB32}">
      <dgm:prSet/>
      <dgm:spPr/>
      <dgm:t>
        <a:bodyPr/>
        <a:lstStyle/>
        <a:p>
          <a:endParaRPr lang="en-AU"/>
        </a:p>
      </dgm:t>
    </dgm:pt>
    <dgm:pt modelId="{A60ADC6C-BABA-4CE6-B54C-65F6933BD824}">
      <dgm:prSet/>
      <dgm:spPr/>
      <dgm:t>
        <a:bodyPr/>
        <a:lstStyle/>
        <a:p>
          <a:r>
            <a:rPr lang="en-AU"/>
            <a:t>Supports many K8s scheduling operations.</a:t>
          </a:r>
        </a:p>
      </dgm:t>
    </dgm:pt>
    <dgm:pt modelId="{887273A9-DBD7-4C3A-8CB4-F6F513F05DEE}" type="parTrans" cxnId="{8675C7A7-1E30-46A3-B172-AD9EB15668CD}">
      <dgm:prSet/>
      <dgm:spPr/>
      <dgm:t>
        <a:bodyPr/>
        <a:lstStyle/>
        <a:p>
          <a:endParaRPr lang="en-AU"/>
        </a:p>
      </dgm:t>
    </dgm:pt>
    <dgm:pt modelId="{8FF911A1-4DDF-4D81-97E3-F4E5819ECE73}" type="sibTrans" cxnId="{8675C7A7-1E30-46A3-B172-AD9EB15668CD}">
      <dgm:prSet/>
      <dgm:spPr/>
      <dgm:t>
        <a:bodyPr/>
        <a:lstStyle/>
        <a:p>
          <a:endParaRPr lang="en-AU"/>
        </a:p>
      </dgm:t>
    </dgm:pt>
    <dgm:pt modelId="{F989AB38-FD99-4B66-9210-0D16467A138E}">
      <dgm:prSet/>
      <dgm:spPr/>
      <dgm:t>
        <a:bodyPr/>
        <a:lstStyle/>
        <a:p>
          <a:r>
            <a:rPr lang="en-AU"/>
            <a:t>Introduces different multi-cluster policies</a:t>
          </a:r>
        </a:p>
      </dgm:t>
    </dgm:pt>
    <dgm:pt modelId="{7A05CCA5-7B9E-46CA-9FFC-FBDD61A6C552}" type="parTrans" cxnId="{5C2022AD-A04A-40A6-82CD-3091DFE38638}">
      <dgm:prSet/>
      <dgm:spPr/>
      <dgm:t>
        <a:bodyPr/>
        <a:lstStyle/>
        <a:p>
          <a:endParaRPr lang="en-AU"/>
        </a:p>
      </dgm:t>
    </dgm:pt>
    <dgm:pt modelId="{E715BB3F-E752-4647-BC7C-0EF82712AC99}" type="sibTrans" cxnId="{5C2022AD-A04A-40A6-82CD-3091DFE38638}">
      <dgm:prSet/>
      <dgm:spPr/>
      <dgm:t>
        <a:bodyPr/>
        <a:lstStyle/>
        <a:p>
          <a:endParaRPr lang="en-AU"/>
        </a:p>
      </dgm:t>
    </dgm:pt>
    <dgm:pt modelId="{C89F535F-F331-4520-9E16-6D41D16F2000}">
      <dgm:prSet/>
      <dgm:spPr/>
      <dgm:t>
        <a:bodyPr/>
        <a:lstStyle/>
        <a:p>
          <a:r>
            <a:rPr lang="en-AU" b="1"/>
            <a:t>Metrics-based scheduling</a:t>
          </a:r>
          <a:endParaRPr lang="en-AU"/>
        </a:p>
      </dgm:t>
    </dgm:pt>
    <dgm:pt modelId="{C01995E8-B056-4FB2-BDA0-2806C32CC93A}" type="parTrans" cxnId="{7248CCBC-0042-43E7-91E7-5CDE98E06368}">
      <dgm:prSet/>
      <dgm:spPr/>
      <dgm:t>
        <a:bodyPr/>
        <a:lstStyle/>
        <a:p>
          <a:endParaRPr lang="en-AU"/>
        </a:p>
      </dgm:t>
    </dgm:pt>
    <dgm:pt modelId="{EAD8B3C5-5EC2-478A-8898-E8769A8F12B1}" type="sibTrans" cxnId="{7248CCBC-0042-43E7-91E7-5CDE98E06368}">
      <dgm:prSet/>
      <dgm:spPr/>
      <dgm:t>
        <a:bodyPr/>
        <a:lstStyle/>
        <a:p>
          <a:endParaRPr lang="en-AU"/>
        </a:p>
      </dgm:t>
    </dgm:pt>
    <dgm:pt modelId="{EB0B3B31-CAAA-4859-B4A3-37645A0042BC}">
      <dgm:prSet/>
      <dgm:spPr/>
      <dgm:t>
        <a:bodyPr/>
        <a:lstStyle/>
        <a:p>
          <a:r>
            <a:rPr lang="en-AU"/>
            <a:t>Supports metrics-based placement strategies that ensure apps are allocated to most suitable cluster.</a:t>
          </a:r>
        </a:p>
      </dgm:t>
    </dgm:pt>
    <dgm:pt modelId="{29C31017-4973-4BBD-9F8E-68602F1CA730}" type="parTrans" cxnId="{DE2237C3-54B9-4090-B70A-8F97645DDC80}">
      <dgm:prSet/>
      <dgm:spPr/>
      <dgm:t>
        <a:bodyPr/>
        <a:lstStyle/>
        <a:p>
          <a:endParaRPr lang="en-AU"/>
        </a:p>
      </dgm:t>
    </dgm:pt>
    <dgm:pt modelId="{53265963-5A9C-48EB-A741-6B58FC4CF7E4}" type="sibTrans" cxnId="{DE2237C3-54B9-4090-B70A-8F97645DDC80}">
      <dgm:prSet/>
      <dgm:spPr/>
      <dgm:t>
        <a:bodyPr/>
        <a:lstStyle/>
        <a:p>
          <a:endParaRPr lang="en-AU"/>
        </a:p>
      </dgm:t>
    </dgm:pt>
    <dgm:pt modelId="{3C6837D8-CF4E-43C1-914B-496A313D64ED}">
      <dgm:prSet/>
      <dgm:spPr/>
      <dgm:t>
        <a:bodyPr/>
        <a:lstStyle/>
        <a:p>
          <a:r>
            <a:rPr lang="en-AU" b="1"/>
            <a:t>Built-in continuous deployment across K8s Clusters</a:t>
          </a:r>
          <a:endParaRPr lang="en-AU"/>
        </a:p>
      </dgm:t>
    </dgm:pt>
    <dgm:pt modelId="{0CACABB6-F8DB-434A-A444-19A612E4E513}" type="parTrans" cxnId="{A357342A-E095-49C4-979F-AC7F3D044EC3}">
      <dgm:prSet/>
      <dgm:spPr/>
      <dgm:t>
        <a:bodyPr/>
        <a:lstStyle/>
        <a:p>
          <a:endParaRPr lang="en-AU"/>
        </a:p>
      </dgm:t>
    </dgm:pt>
    <dgm:pt modelId="{6B92488A-35A5-4A1B-8640-841442E4C66A}" type="sibTrans" cxnId="{A357342A-E095-49C4-979F-AC7F3D044EC3}">
      <dgm:prSet/>
      <dgm:spPr/>
      <dgm:t>
        <a:bodyPr/>
        <a:lstStyle/>
        <a:p>
          <a:endParaRPr lang="en-AU"/>
        </a:p>
      </dgm:t>
    </dgm:pt>
    <dgm:pt modelId="{D11CC0E6-2A87-45C8-A97A-F2CCFDDFDAE8}">
      <dgm:prSet/>
      <dgm:spPr/>
      <dgm:t>
        <a:bodyPr/>
        <a:lstStyle/>
        <a:p>
          <a:r>
            <a:rPr lang="en-AU"/>
            <a:t>KubeFleet has built-in rolling update strategy similar to K8s deployments.</a:t>
          </a:r>
        </a:p>
      </dgm:t>
    </dgm:pt>
    <dgm:pt modelId="{0BFCF039-6DEF-49A5-B245-F8916CD24305}" type="parTrans" cxnId="{EDFFAC30-1813-4B96-9E90-53F28E6202CE}">
      <dgm:prSet/>
      <dgm:spPr/>
      <dgm:t>
        <a:bodyPr/>
        <a:lstStyle/>
        <a:p>
          <a:endParaRPr lang="en-AU"/>
        </a:p>
      </dgm:t>
    </dgm:pt>
    <dgm:pt modelId="{95BA237F-295F-44C7-89ED-279D582B84EB}" type="sibTrans" cxnId="{EDFFAC30-1813-4B96-9E90-53F28E6202CE}">
      <dgm:prSet/>
      <dgm:spPr/>
      <dgm:t>
        <a:bodyPr/>
        <a:lstStyle/>
        <a:p>
          <a:endParaRPr lang="en-AU"/>
        </a:p>
      </dgm:t>
    </dgm:pt>
    <dgm:pt modelId="{1247F29F-FCD4-44A2-ADB4-D33155BE799E}" type="pres">
      <dgm:prSet presAssocID="{6E7E1745-6F01-430A-ADE2-187CA5768F57}" presName="Name0" presStyleCnt="0">
        <dgm:presLayoutVars>
          <dgm:dir/>
          <dgm:animLvl val="lvl"/>
          <dgm:resizeHandles val="exact"/>
        </dgm:presLayoutVars>
      </dgm:prSet>
      <dgm:spPr/>
    </dgm:pt>
    <dgm:pt modelId="{0CD8D5CC-EDEA-447C-AFB6-4D9087EA5071}" type="pres">
      <dgm:prSet presAssocID="{4F40F375-02EF-421F-95AB-79894FF33D90}" presName="linNode" presStyleCnt="0"/>
      <dgm:spPr/>
    </dgm:pt>
    <dgm:pt modelId="{C08820B1-9989-4CEC-9E80-3040AB85166B}" type="pres">
      <dgm:prSet presAssocID="{4F40F375-02EF-421F-95AB-79894FF33D9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9E2321B-E0E3-4AF6-A835-D9D8CAC7E195}" type="pres">
      <dgm:prSet presAssocID="{4F40F375-02EF-421F-95AB-79894FF33D90}" presName="descendantText" presStyleLbl="alignAccFollowNode1" presStyleIdx="0" presStyleCnt="4">
        <dgm:presLayoutVars>
          <dgm:bulletEnabled val="1"/>
        </dgm:presLayoutVars>
      </dgm:prSet>
      <dgm:spPr/>
    </dgm:pt>
    <dgm:pt modelId="{782F31AD-E391-439C-89F3-9C07829A866B}" type="pres">
      <dgm:prSet presAssocID="{6B5805D4-119A-4E7A-A661-6C8F7D90DC99}" presName="sp" presStyleCnt="0"/>
      <dgm:spPr/>
    </dgm:pt>
    <dgm:pt modelId="{4948C60B-2B6D-4C18-88C1-83638BAAA00B}" type="pres">
      <dgm:prSet presAssocID="{8042DF57-FD41-46FE-94F1-F8373452BA36}" presName="linNode" presStyleCnt="0"/>
      <dgm:spPr/>
    </dgm:pt>
    <dgm:pt modelId="{068A2C7B-87B9-438F-8502-8EE9F233898A}" type="pres">
      <dgm:prSet presAssocID="{8042DF57-FD41-46FE-94F1-F8373452BA3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AAE4545-434C-4490-BC07-141D5D1D001E}" type="pres">
      <dgm:prSet presAssocID="{8042DF57-FD41-46FE-94F1-F8373452BA36}" presName="descendantText" presStyleLbl="alignAccFollowNode1" presStyleIdx="1" presStyleCnt="4">
        <dgm:presLayoutVars>
          <dgm:bulletEnabled val="1"/>
        </dgm:presLayoutVars>
      </dgm:prSet>
      <dgm:spPr/>
    </dgm:pt>
    <dgm:pt modelId="{7DD2E435-B8FD-4F33-B912-D1717672769D}" type="pres">
      <dgm:prSet presAssocID="{64348C99-6811-4D1B-92FF-5790286B51A0}" presName="sp" presStyleCnt="0"/>
      <dgm:spPr/>
    </dgm:pt>
    <dgm:pt modelId="{CD0E6228-9DA2-4A5D-A423-802B94CB8B66}" type="pres">
      <dgm:prSet presAssocID="{C89F535F-F331-4520-9E16-6D41D16F2000}" presName="linNode" presStyleCnt="0"/>
      <dgm:spPr/>
    </dgm:pt>
    <dgm:pt modelId="{744A5F2C-9C37-451D-8E30-49AF2A855DA1}" type="pres">
      <dgm:prSet presAssocID="{C89F535F-F331-4520-9E16-6D41D16F200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D53B386-31CA-4A2E-A08A-E8742EAE4FBD}" type="pres">
      <dgm:prSet presAssocID="{C89F535F-F331-4520-9E16-6D41D16F2000}" presName="descendantText" presStyleLbl="alignAccFollowNode1" presStyleIdx="2" presStyleCnt="4">
        <dgm:presLayoutVars>
          <dgm:bulletEnabled val="1"/>
        </dgm:presLayoutVars>
      </dgm:prSet>
      <dgm:spPr/>
    </dgm:pt>
    <dgm:pt modelId="{22F895C5-BE05-4F7B-BD91-8DF9903C9E23}" type="pres">
      <dgm:prSet presAssocID="{EAD8B3C5-5EC2-478A-8898-E8769A8F12B1}" presName="sp" presStyleCnt="0"/>
      <dgm:spPr/>
    </dgm:pt>
    <dgm:pt modelId="{BEF35D99-4E7F-463E-A4DF-5E64560B2132}" type="pres">
      <dgm:prSet presAssocID="{3C6837D8-CF4E-43C1-914B-496A313D64ED}" presName="linNode" presStyleCnt="0"/>
      <dgm:spPr/>
    </dgm:pt>
    <dgm:pt modelId="{B0D4A453-85F1-4164-9AE9-0128DB2F54D6}" type="pres">
      <dgm:prSet presAssocID="{3C6837D8-CF4E-43C1-914B-496A313D64E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8BDDBEB-D0CE-4FD2-A934-76D129B014C0}" type="pres">
      <dgm:prSet presAssocID="{3C6837D8-CF4E-43C1-914B-496A313D64E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E62F502-870D-4362-9614-A5C40A420150}" type="presOf" srcId="{3C6837D8-CF4E-43C1-914B-496A313D64ED}" destId="{B0D4A453-85F1-4164-9AE9-0128DB2F54D6}" srcOrd="0" destOrd="0" presId="urn:microsoft.com/office/officeart/2005/8/layout/vList5"/>
    <dgm:cxn modelId="{72452D0E-FE69-47A1-847F-E085ED319D0A}" type="presOf" srcId="{4F40F375-02EF-421F-95AB-79894FF33D90}" destId="{C08820B1-9989-4CEC-9E80-3040AB85166B}" srcOrd="0" destOrd="0" presId="urn:microsoft.com/office/officeart/2005/8/layout/vList5"/>
    <dgm:cxn modelId="{A357342A-E095-49C4-979F-AC7F3D044EC3}" srcId="{6E7E1745-6F01-430A-ADE2-187CA5768F57}" destId="{3C6837D8-CF4E-43C1-914B-496A313D64ED}" srcOrd="3" destOrd="0" parTransId="{0CACABB6-F8DB-434A-A444-19A612E4E513}" sibTransId="{6B92488A-35A5-4A1B-8640-841442E4C66A}"/>
    <dgm:cxn modelId="{EDFFAC30-1813-4B96-9E90-53F28E6202CE}" srcId="{3C6837D8-CF4E-43C1-914B-496A313D64ED}" destId="{D11CC0E6-2A87-45C8-A97A-F2CCFDDFDAE8}" srcOrd="0" destOrd="0" parTransId="{0BFCF039-6DEF-49A5-B245-F8916CD24305}" sibTransId="{95BA237F-295F-44C7-89ED-279D582B84EB}"/>
    <dgm:cxn modelId="{8831045D-82A1-4FC9-B55D-2FEE20D10D70}" type="presOf" srcId="{422A3C76-97C2-437C-BA1D-2851EB41B934}" destId="{99E2321B-E0E3-4AF6-A835-D9D8CAC7E195}" srcOrd="0" destOrd="1" presId="urn:microsoft.com/office/officeart/2005/8/layout/vList5"/>
    <dgm:cxn modelId="{95785048-B780-41BD-A71E-2B9A6CAF27ED}" type="presOf" srcId="{D11CC0E6-2A87-45C8-A97A-F2CCFDDFDAE8}" destId="{E8BDDBEB-D0CE-4FD2-A934-76D129B014C0}" srcOrd="0" destOrd="0" presId="urn:microsoft.com/office/officeart/2005/8/layout/vList5"/>
    <dgm:cxn modelId="{E0F2336C-08A7-45D4-814C-AF17476D6706}" type="presOf" srcId="{A60ADC6C-BABA-4CE6-B54C-65F6933BD824}" destId="{9AAE4545-434C-4490-BC07-141D5D1D001E}" srcOrd="0" destOrd="0" presId="urn:microsoft.com/office/officeart/2005/8/layout/vList5"/>
    <dgm:cxn modelId="{0793F06E-9B57-4778-B8D3-6C33FC5BCB32}" srcId="{6E7E1745-6F01-430A-ADE2-187CA5768F57}" destId="{8042DF57-FD41-46FE-94F1-F8373452BA36}" srcOrd="1" destOrd="0" parTransId="{8006C80F-C23F-4580-A9F7-29921D668592}" sibTransId="{64348C99-6811-4D1B-92FF-5790286B51A0}"/>
    <dgm:cxn modelId="{1BF86C84-4B76-453A-A812-ACE33CE92E4F}" type="presOf" srcId="{7577026A-DC8C-49B3-A5AA-56118914C11F}" destId="{99E2321B-E0E3-4AF6-A835-D9D8CAC7E195}" srcOrd="0" destOrd="0" presId="urn:microsoft.com/office/officeart/2005/8/layout/vList5"/>
    <dgm:cxn modelId="{EC884487-5CC8-4678-9DAB-EACC336F89ED}" type="presOf" srcId="{6E7E1745-6F01-430A-ADE2-187CA5768F57}" destId="{1247F29F-FCD4-44A2-ADB4-D33155BE799E}" srcOrd="0" destOrd="0" presId="urn:microsoft.com/office/officeart/2005/8/layout/vList5"/>
    <dgm:cxn modelId="{079D3196-C847-4005-A1A7-C50410BA7977}" srcId="{4F40F375-02EF-421F-95AB-79894FF33D90}" destId="{422A3C76-97C2-437C-BA1D-2851EB41B934}" srcOrd="1" destOrd="0" parTransId="{13EB76BD-E187-4093-984E-22AC9BD3D187}" sibTransId="{AB354F7A-05E9-4AFD-8860-A6011BBEE8B0}"/>
    <dgm:cxn modelId="{72E4879B-E3F2-4D3A-8999-E081774E70F2}" type="presOf" srcId="{EB0B3B31-CAAA-4859-B4A3-37645A0042BC}" destId="{4D53B386-31CA-4A2E-A08A-E8742EAE4FBD}" srcOrd="0" destOrd="0" presId="urn:microsoft.com/office/officeart/2005/8/layout/vList5"/>
    <dgm:cxn modelId="{8675C7A7-1E30-46A3-B172-AD9EB15668CD}" srcId="{8042DF57-FD41-46FE-94F1-F8373452BA36}" destId="{A60ADC6C-BABA-4CE6-B54C-65F6933BD824}" srcOrd="0" destOrd="0" parTransId="{887273A9-DBD7-4C3A-8CB4-F6F513F05DEE}" sibTransId="{8FF911A1-4DDF-4D81-97E3-F4E5819ECE73}"/>
    <dgm:cxn modelId="{D83EF0A9-F0AD-4F5B-B937-95DA6873CE35}" srcId="{4F40F375-02EF-421F-95AB-79894FF33D90}" destId="{7577026A-DC8C-49B3-A5AA-56118914C11F}" srcOrd="0" destOrd="0" parTransId="{16BE2E3C-092F-4807-972F-B9A4B09CEAB2}" sibTransId="{470C8B1D-4D7B-460B-A0F0-770469586F67}"/>
    <dgm:cxn modelId="{5C2022AD-A04A-40A6-82CD-3091DFE38638}" srcId="{8042DF57-FD41-46FE-94F1-F8373452BA36}" destId="{F989AB38-FD99-4B66-9210-0D16467A138E}" srcOrd="1" destOrd="0" parTransId="{7A05CCA5-7B9E-46CA-9FFC-FBDD61A6C552}" sibTransId="{E715BB3F-E752-4647-BC7C-0EF82712AC99}"/>
    <dgm:cxn modelId="{D7D8E3B5-2EB6-4D47-AAB2-E952D6006B6F}" srcId="{6E7E1745-6F01-430A-ADE2-187CA5768F57}" destId="{4F40F375-02EF-421F-95AB-79894FF33D90}" srcOrd="0" destOrd="0" parTransId="{30911341-DD60-46F5-8695-0DAF711FC207}" sibTransId="{6B5805D4-119A-4E7A-A661-6C8F7D90DC99}"/>
    <dgm:cxn modelId="{7248CCBC-0042-43E7-91E7-5CDE98E06368}" srcId="{6E7E1745-6F01-430A-ADE2-187CA5768F57}" destId="{C89F535F-F331-4520-9E16-6D41D16F2000}" srcOrd="2" destOrd="0" parTransId="{C01995E8-B056-4FB2-BDA0-2806C32CC93A}" sibTransId="{EAD8B3C5-5EC2-478A-8898-E8769A8F12B1}"/>
    <dgm:cxn modelId="{DE2237C3-54B9-4090-B70A-8F97645DDC80}" srcId="{C89F535F-F331-4520-9E16-6D41D16F2000}" destId="{EB0B3B31-CAAA-4859-B4A3-37645A0042BC}" srcOrd="0" destOrd="0" parTransId="{29C31017-4973-4BBD-9F8E-68602F1CA730}" sibTransId="{53265963-5A9C-48EB-A741-6B58FC4CF7E4}"/>
    <dgm:cxn modelId="{967DB3DD-5B00-41CC-92BC-A5108243FF2B}" type="presOf" srcId="{8042DF57-FD41-46FE-94F1-F8373452BA36}" destId="{068A2C7B-87B9-438F-8502-8EE9F233898A}" srcOrd="0" destOrd="0" presId="urn:microsoft.com/office/officeart/2005/8/layout/vList5"/>
    <dgm:cxn modelId="{FFE6DEDF-B6C9-4963-B3F7-A78755308AEB}" type="presOf" srcId="{F989AB38-FD99-4B66-9210-0D16467A138E}" destId="{9AAE4545-434C-4490-BC07-141D5D1D001E}" srcOrd="0" destOrd="1" presId="urn:microsoft.com/office/officeart/2005/8/layout/vList5"/>
    <dgm:cxn modelId="{DE0B37FF-CD97-4203-94B5-4326DD3D91D0}" type="presOf" srcId="{C89F535F-F331-4520-9E16-6D41D16F2000}" destId="{744A5F2C-9C37-451D-8E30-49AF2A855DA1}" srcOrd="0" destOrd="0" presId="urn:microsoft.com/office/officeart/2005/8/layout/vList5"/>
    <dgm:cxn modelId="{0315A1DB-BB5E-45CE-BEE9-6EADA284AD25}" type="presParOf" srcId="{1247F29F-FCD4-44A2-ADB4-D33155BE799E}" destId="{0CD8D5CC-EDEA-447C-AFB6-4D9087EA5071}" srcOrd="0" destOrd="0" presId="urn:microsoft.com/office/officeart/2005/8/layout/vList5"/>
    <dgm:cxn modelId="{2F9E0ECA-EEA0-4E12-9463-85EC814FF8E0}" type="presParOf" srcId="{0CD8D5CC-EDEA-447C-AFB6-4D9087EA5071}" destId="{C08820B1-9989-4CEC-9E80-3040AB85166B}" srcOrd="0" destOrd="0" presId="urn:microsoft.com/office/officeart/2005/8/layout/vList5"/>
    <dgm:cxn modelId="{7968C282-78E2-40D9-A401-393077BCC822}" type="presParOf" srcId="{0CD8D5CC-EDEA-447C-AFB6-4D9087EA5071}" destId="{99E2321B-E0E3-4AF6-A835-D9D8CAC7E195}" srcOrd="1" destOrd="0" presId="urn:microsoft.com/office/officeart/2005/8/layout/vList5"/>
    <dgm:cxn modelId="{2948915D-8BCF-40FD-91FA-56E0B6F566F0}" type="presParOf" srcId="{1247F29F-FCD4-44A2-ADB4-D33155BE799E}" destId="{782F31AD-E391-439C-89F3-9C07829A866B}" srcOrd="1" destOrd="0" presId="urn:microsoft.com/office/officeart/2005/8/layout/vList5"/>
    <dgm:cxn modelId="{AECF8DD0-BE30-47AC-9B7D-BE1F38898A35}" type="presParOf" srcId="{1247F29F-FCD4-44A2-ADB4-D33155BE799E}" destId="{4948C60B-2B6D-4C18-88C1-83638BAAA00B}" srcOrd="2" destOrd="0" presId="urn:microsoft.com/office/officeart/2005/8/layout/vList5"/>
    <dgm:cxn modelId="{C4EF541E-88DC-46AC-B1E2-900442754247}" type="presParOf" srcId="{4948C60B-2B6D-4C18-88C1-83638BAAA00B}" destId="{068A2C7B-87B9-438F-8502-8EE9F233898A}" srcOrd="0" destOrd="0" presId="urn:microsoft.com/office/officeart/2005/8/layout/vList5"/>
    <dgm:cxn modelId="{D7858B90-DF50-402B-B005-CB69505387D8}" type="presParOf" srcId="{4948C60B-2B6D-4C18-88C1-83638BAAA00B}" destId="{9AAE4545-434C-4490-BC07-141D5D1D001E}" srcOrd="1" destOrd="0" presId="urn:microsoft.com/office/officeart/2005/8/layout/vList5"/>
    <dgm:cxn modelId="{ABE78130-35D1-47E2-AB8C-B882142E243A}" type="presParOf" srcId="{1247F29F-FCD4-44A2-ADB4-D33155BE799E}" destId="{7DD2E435-B8FD-4F33-B912-D1717672769D}" srcOrd="3" destOrd="0" presId="urn:microsoft.com/office/officeart/2005/8/layout/vList5"/>
    <dgm:cxn modelId="{6967BE8F-46DC-42B6-9152-9D9BC00177D7}" type="presParOf" srcId="{1247F29F-FCD4-44A2-ADB4-D33155BE799E}" destId="{CD0E6228-9DA2-4A5D-A423-802B94CB8B66}" srcOrd="4" destOrd="0" presId="urn:microsoft.com/office/officeart/2005/8/layout/vList5"/>
    <dgm:cxn modelId="{BBB8392D-AA3F-4DF5-8C24-D04FC07CE420}" type="presParOf" srcId="{CD0E6228-9DA2-4A5D-A423-802B94CB8B66}" destId="{744A5F2C-9C37-451D-8E30-49AF2A855DA1}" srcOrd="0" destOrd="0" presId="urn:microsoft.com/office/officeart/2005/8/layout/vList5"/>
    <dgm:cxn modelId="{33048648-7677-45A8-AD20-451C012CBBCC}" type="presParOf" srcId="{CD0E6228-9DA2-4A5D-A423-802B94CB8B66}" destId="{4D53B386-31CA-4A2E-A08A-E8742EAE4FBD}" srcOrd="1" destOrd="0" presId="urn:microsoft.com/office/officeart/2005/8/layout/vList5"/>
    <dgm:cxn modelId="{16C78ED4-2016-4A93-8838-5263CE1B0150}" type="presParOf" srcId="{1247F29F-FCD4-44A2-ADB4-D33155BE799E}" destId="{22F895C5-BE05-4F7B-BD91-8DF9903C9E23}" srcOrd="5" destOrd="0" presId="urn:microsoft.com/office/officeart/2005/8/layout/vList5"/>
    <dgm:cxn modelId="{AD407B81-B73F-4F8A-BD97-8718D66DBDE4}" type="presParOf" srcId="{1247F29F-FCD4-44A2-ADB4-D33155BE799E}" destId="{BEF35D99-4E7F-463E-A4DF-5E64560B2132}" srcOrd="6" destOrd="0" presId="urn:microsoft.com/office/officeart/2005/8/layout/vList5"/>
    <dgm:cxn modelId="{A69CB751-D029-4275-8107-FA149570E28F}" type="presParOf" srcId="{BEF35D99-4E7F-463E-A4DF-5E64560B2132}" destId="{B0D4A453-85F1-4164-9AE9-0128DB2F54D6}" srcOrd="0" destOrd="0" presId="urn:microsoft.com/office/officeart/2005/8/layout/vList5"/>
    <dgm:cxn modelId="{6BFD0299-B84B-410A-8B37-45E112D8CB08}" type="presParOf" srcId="{BEF35D99-4E7F-463E-A4DF-5E64560B2132}" destId="{E8BDDBEB-D0CE-4FD2-A934-76D129B014C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F2F310-A928-4233-A961-F885C59B84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2EC53F55-52C7-4305-ABED-1BDB671B8F19}">
      <dgm:prSet/>
      <dgm:spPr/>
      <dgm:t>
        <a:bodyPr/>
        <a:lstStyle/>
        <a:p>
          <a:r>
            <a:rPr lang="en-AU"/>
            <a:t>In AKS Fleet Manager, hub clusters play a crucial role in managing multiple member clusters.</a:t>
          </a:r>
        </a:p>
      </dgm:t>
    </dgm:pt>
    <dgm:pt modelId="{92D3666D-459D-4697-8CAB-1C3EF8AC9A35}" type="parTrans" cxnId="{012B309F-7B03-40A3-A345-19E00824D3C7}">
      <dgm:prSet/>
      <dgm:spPr/>
      <dgm:t>
        <a:bodyPr/>
        <a:lstStyle/>
        <a:p>
          <a:endParaRPr lang="en-AU"/>
        </a:p>
      </dgm:t>
    </dgm:pt>
    <dgm:pt modelId="{BB005989-8A62-4A88-8EF6-F6F7CAC84FE3}" type="sibTrans" cxnId="{012B309F-7B03-40A3-A345-19E00824D3C7}">
      <dgm:prSet/>
      <dgm:spPr/>
      <dgm:t>
        <a:bodyPr/>
        <a:lstStyle/>
        <a:p>
          <a:endParaRPr lang="en-AU"/>
        </a:p>
      </dgm:t>
    </dgm:pt>
    <dgm:pt modelId="{B07BE72F-031F-4524-B6C6-458F9D812581}">
      <dgm:prSet/>
      <dgm:spPr/>
      <dgm:t>
        <a:bodyPr/>
        <a:lstStyle/>
        <a:p>
          <a:r>
            <a:rPr lang="en-AU"/>
            <a:t>They facilitate orchestration of updates and resource management across member clusters.</a:t>
          </a:r>
        </a:p>
      </dgm:t>
    </dgm:pt>
    <dgm:pt modelId="{8186DA50-67D9-4D3B-A5E3-5D1BF7469CBF}" type="parTrans" cxnId="{2DAF0D3F-713B-4045-A339-55556DCCE03C}">
      <dgm:prSet/>
      <dgm:spPr/>
      <dgm:t>
        <a:bodyPr/>
        <a:lstStyle/>
        <a:p>
          <a:endParaRPr lang="en-AU"/>
        </a:p>
      </dgm:t>
    </dgm:pt>
    <dgm:pt modelId="{620C6466-E9C2-4898-906C-F43C3FE8BF63}" type="sibTrans" cxnId="{2DAF0D3F-713B-4045-A339-55556DCCE03C}">
      <dgm:prSet/>
      <dgm:spPr/>
      <dgm:t>
        <a:bodyPr/>
        <a:lstStyle/>
        <a:p>
          <a:endParaRPr lang="en-AU"/>
        </a:p>
      </dgm:t>
    </dgm:pt>
    <dgm:pt modelId="{DF142426-59C6-4815-960D-4A901DFB6372}">
      <dgm:prSet/>
      <dgm:spPr/>
      <dgm:t>
        <a:bodyPr/>
        <a:lstStyle/>
        <a:p>
          <a:r>
            <a:rPr lang="en-AU"/>
            <a:t>You can create fleets without hub clusters</a:t>
          </a:r>
        </a:p>
      </dgm:t>
    </dgm:pt>
    <dgm:pt modelId="{2C8A4845-D0D4-4BB8-92ED-316ED73ADD01}" type="parTrans" cxnId="{7C6037E9-166D-40A8-9C77-33158C2B1F17}">
      <dgm:prSet/>
      <dgm:spPr/>
      <dgm:t>
        <a:bodyPr/>
        <a:lstStyle/>
        <a:p>
          <a:endParaRPr lang="en-AU"/>
        </a:p>
      </dgm:t>
    </dgm:pt>
    <dgm:pt modelId="{46C50932-4B91-4F22-BBE0-635B9514759B}" type="sibTrans" cxnId="{7C6037E9-166D-40A8-9C77-33158C2B1F17}">
      <dgm:prSet/>
      <dgm:spPr/>
      <dgm:t>
        <a:bodyPr/>
        <a:lstStyle/>
        <a:p>
          <a:endParaRPr lang="en-AU"/>
        </a:p>
      </dgm:t>
    </dgm:pt>
    <dgm:pt modelId="{FD201E9C-44EE-4E3A-A6D2-D8F088B4A447}" type="pres">
      <dgm:prSet presAssocID="{7CF2F310-A928-4233-A961-F885C59B8451}" presName="linear" presStyleCnt="0">
        <dgm:presLayoutVars>
          <dgm:animLvl val="lvl"/>
          <dgm:resizeHandles val="exact"/>
        </dgm:presLayoutVars>
      </dgm:prSet>
      <dgm:spPr/>
    </dgm:pt>
    <dgm:pt modelId="{29C3153F-B9BD-4A3C-A19E-8F48523490FC}" type="pres">
      <dgm:prSet presAssocID="{2EC53F55-52C7-4305-ABED-1BDB671B8F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A2DA4D-080C-484C-9416-DF30E5FEED61}" type="pres">
      <dgm:prSet presAssocID="{BB005989-8A62-4A88-8EF6-F6F7CAC84FE3}" presName="spacer" presStyleCnt="0"/>
      <dgm:spPr/>
    </dgm:pt>
    <dgm:pt modelId="{3009F037-CF5C-4656-9E9F-D5854F734769}" type="pres">
      <dgm:prSet presAssocID="{B07BE72F-031F-4524-B6C6-458F9D81258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0E39A3C-8E2F-4C35-9AFC-5B3D0D66D79D}" type="pres">
      <dgm:prSet presAssocID="{620C6466-E9C2-4898-906C-F43C3FE8BF63}" presName="spacer" presStyleCnt="0"/>
      <dgm:spPr/>
    </dgm:pt>
    <dgm:pt modelId="{E5E03C03-9132-4D9E-85CA-0D1C85518C0A}" type="pres">
      <dgm:prSet presAssocID="{DF142426-59C6-4815-960D-4A901DFB637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DAF0D3F-713B-4045-A339-55556DCCE03C}" srcId="{7CF2F310-A928-4233-A961-F885C59B8451}" destId="{B07BE72F-031F-4524-B6C6-458F9D812581}" srcOrd="1" destOrd="0" parTransId="{8186DA50-67D9-4D3B-A5E3-5D1BF7469CBF}" sibTransId="{620C6466-E9C2-4898-906C-F43C3FE8BF63}"/>
    <dgm:cxn modelId="{C2B3B980-8322-4D11-B4DD-7A44B9D5971E}" type="presOf" srcId="{7CF2F310-A928-4233-A961-F885C59B8451}" destId="{FD201E9C-44EE-4E3A-A6D2-D8F088B4A447}" srcOrd="0" destOrd="0" presId="urn:microsoft.com/office/officeart/2005/8/layout/vList2"/>
    <dgm:cxn modelId="{012B309F-7B03-40A3-A345-19E00824D3C7}" srcId="{7CF2F310-A928-4233-A961-F885C59B8451}" destId="{2EC53F55-52C7-4305-ABED-1BDB671B8F19}" srcOrd="0" destOrd="0" parTransId="{92D3666D-459D-4697-8CAB-1C3EF8AC9A35}" sibTransId="{BB005989-8A62-4A88-8EF6-F6F7CAC84FE3}"/>
    <dgm:cxn modelId="{1CAE4EA9-80F5-4290-B208-4F76E4EB68A2}" type="presOf" srcId="{DF142426-59C6-4815-960D-4A901DFB6372}" destId="{E5E03C03-9132-4D9E-85CA-0D1C85518C0A}" srcOrd="0" destOrd="0" presId="urn:microsoft.com/office/officeart/2005/8/layout/vList2"/>
    <dgm:cxn modelId="{57EB8BBD-09C4-4CEA-95BE-8AAF46ECAE72}" type="presOf" srcId="{B07BE72F-031F-4524-B6C6-458F9D812581}" destId="{3009F037-CF5C-4656-9E9F-D5854F734769}" srcOrd="0" destOrd="0" presId="urn:microsoft.com/office/officeart/2005/8/layout/vList2"/>
    <dgm:cxn modelId="{7C6037E9-166D-40A8-9C77-33158C2B1F17}" srcId="{7CF2F310-A928-4233-A961-F885C59B8451}" destId="{DF142426-59C6-4815-960D-4A901DFB6372}" srcOrd="2" destOrd="0" parTransId="{2C8A4845-D0D4-4BB8-92ED-316ED73ADD01}" sibTransId="{46C50932-4B91-4F22-BBE0-635B9514759B}"/>
    <dgm:cxn modelId="{48328AFA-12F7-40F4-A97E-39C87F3F2CAA}" type="presOf" srcId="{2EC53F55-52C7-4305-ABED-1BDB671B8F19}" destId="{29C3153F-B9BD-4A3C-A19E-8F48523490FC}" srcOrd="0" destOrd="0" presId="urn:microsoft.com/office/officeart/2005/8/layout/vList2"/>
    <dgm:cxn modelId="{2EBCED47-DBB7-4324-A9F0-F32B62AE1CAF}" type="presParOf" srcId="{FD201E9C-44EE-4E3A-A6D2-D8F088B4A447}" destId="{29C3153F-B9BD-4A3C-A19E-8F48523490FC}" srcOrd="0" destOrd="0" presId="urn:microsoft.com/office/officeart/2005/8/layout/vList2"/>
    <dgm:cxn modelId="{8CC6A950-BCCF-446C-B3F1-C2E7CF08E5D3}" type="presParOf" srcId="{FD201E9C-44EE-4E3A-A6D2-D8F088B4A447}" destId="{ACA2DA4D-080C-484C-9416-DF30E5FEED61}" srcOrd="1" destOrd="0" presId="urn:microsoft.com/office/officeart/2005/8/layout/vList2"/>
    <dgm:cxn modelId="{BEBEC52A-41C4-4F6D-A4C4-DFB712B5153F}" type="presParOf" srcId="{FD201E9C-44EE-4E3A-A6D2-D8F088B4A447}" destId="{3009F037-CF5C-4656-9E9F-D5854F734769}" srcOrd="2" destOrd="0" presId="urn:microsoft.com/office/officeart/2005/8/layout/vList2"/>
    <dgm:cxn modelId="{8FDAA159-CA0E-491B-BC49-22C784314293}" type="presParOf" srcId="{FD201E9C-44EE-4E3A-A6D2-D8F088B4A447}" destId="{D0E39A3C-8E2F-4C35-9AFC-5B3D0D66D79D}" srcOrd="3" destOrd="0" presId="urn:microsoft.com/office/officeart/2005/8/layout/vList2"/>
    <dgm:cxn modelId="{C904A7C9-5051-47EA-9313-29E345DD9D3F}" type="presParOf" srcId="{FD201E9C-44EE-4E3A-A6D2-D8F088B4A447}" destId="{E5E03C03-9132-4D9E-85CA-0D1C85518C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B26986-1AA1-4268-9D00-09933ACCFB81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AU"/>
        </a:p>
      </dgm:t>
    </dgm:pt>
    <dgm:pt modelId="{B8BC1F9C-5A6C-47A2-BE63-F69D26E7E012}">
      <dgm:prSet/>
      <dgm:spPr/>
      <dgm:t>
        <a:bodyPr/>
        <a:lstStyle/>
        <a:p>
          <a:r>
            <a:rPr lang="en-AU"/>
            <a:t>A member cluster represents a cluster within the hub cluster.</a:t>
          </a:r>
        </a:p>
      </dgm:t>
    </dgm:pt>
    <dgm:pt modelId="{CECF3D72-C00A-45A6-826D-BF6A6B996C03}" type="parTrans" cxnId="{D12ED931-3B50-4C50-8542-E8C93E05AD0D}">
      <dgm:prSet/>
      <dgm:spPr/>
      <dgm:t>
        <a:bodyPr/>
        <a:lstStyle/>
        <a:p>
          <a:endParaRPr lang="en-AU"/>
        </a:p>
      </dgm:t>
    </dgm:pt>
    <dgm:pt modelId="{56C88F6F-19D2-412D-A823-A7ACFA8938FB}" type="sibTrans" cxnId="{D12ED931-3B50-4C50-8542-E8C93E05AD0D}">
      <dgm:prSet/>
      <dgm:spPr/>
      <dgm:t>
        <a:bodyPr/>
        <a:lstStyle/>
        <a:p>
          <a:endParaRPr lang="en-AU"/>
        </a:p>
      </dgm:t>
    </dgm:pt>
    <dgm:pt modelId="{C118B6E0-96CF-44AC-AF96-C0CC723BB6E2}">
      <dgm:prSet/>
      <dgm:spPr/>
      <dgm:t>
        <a:bodyPr/>
        <a:lstStyle/>
        <a:p>
          <a:r>
            <a:rPr lang="en-AU"/>
            <a:t>MemberCluster API used to identify registered clusters within a fleet.</a:t>
          </a:r>
        </a:p>
      </dgm:t>
    </dgm:pt>
    <dgm:pt modelId="{E2A10667-CE66-4C11-AFA2-31116A28187F}" type="parTrans" cxnId="{96CCB0FC-E797-4F64-A208-6F02EB0BEE4B}">
      <dgm:prSet/>
      <dgm:spPr/>
      <dgm:t>
        <a:bodyPr/>
        <a:lstStyle/>
        <a:p>
          <a:endParaRPr lang="en-AU"/>
        </a:p>
      </dgm:t>
    </dgm:pt>
    <dgm:pt modelId="{2453ABF4-B79B-4280-BA50-CE6E521BDD3F}" type="sibTrans" cxnId="{96CCB0FC-E797-4F64-A208-6F02EB0BEE4B}">
      <dgm:prSet/>
      <dgm:spPr/>
      <dgm:t>
        <a:bodyPr/>
        <a:lstStyle/>
        <a:p>
          <a:endParaRPr lang="en-AU"/>
        </a:p>
      </dgm:t>
    </dgm:pt>
    <dgm:pt modelId="{ED1062EC-BC22-47EF-960F-4B0B209276D2}">
      <dgm:prSet/>
      <dgm:spPr/>
      <dgm:t>
        <a:bodyPr/>
        <a:lstStyle/>
        <a:p>
          <a:r>
            <a:rPr lang="en-AU"/>
            <a:t>You can join AKS clusters to a fleet as member clusters.</a:t>
          </a:r>
        </a:p>
      </dgm:t>
    </dgm:pt>
    <dgm:pt modelId="{E1B21B69-B0D1-406D-A807-0018C9173796}" type="parTrans" cxnId="{CCCBB2F1-787C-4295-A736-E58E3A9BB53C}">
      <dgm:prSet/>
      <dgm:spPr/>
      <dgm:t>
        <a:bodyPr/>
        <a:lstStyle/>
        <a:p>
          <a:endParaRPr lang="en-AU"/>
        </a:p>
      </dgm:t>
    </dgm:pt>
    <dgm:pt modelId="{00C3A59C-0492-474B-8183-059917AD3CA7}" type="sibTrans" cxnId="{CCCBB2F1-787C-4295-A736-E58E3A9BB53C}">
      <dgm:prSet/>
      <dgm:spPr/>
      <dgm:t>
        <a:bodyPr/>
        <a:lstStyle/>
        <a:p>
          <a:endParaRPr lang="en-AU"/>
        </a:p>
      </dgm:t>
    </dgm:pt>
    <dgm:pt modelId="{DFF1CD7D-7799-468B-BE15-F2B686FEC8C7}">
      <dgm:prSet/>
      <dgm:spPr/>
      <dgm:t>
        <a:bodyPr/>
        <a:lstStyle/>
        <a:p>
          <a:r>
            <a:rPr lang="en-AU"/>
            <a:t>Member clusters must reside in same Entra tenant as the fleet, but can be in different regions, resource groups, and/or subscriptions</a:t>
          </a:r>
        </a:p>
      </dgm:t>
    </dgm:pt>
    <dgm:pt modelId="{A709E865-C609-46B3-8637-EDC41421AD7F}" type="parTrans" cxnId="{42F1BF51-8CD4-47D2-A076-32232198885F}">
      <dgm:prSet/>
      <dgm:spPr/>
      <dgm:t>
        <a:bodyPr/>
        <a:lstStyle/>
        <a:p>
          <a:endParaRPr lang="en-AU"/>
        </a:p>
      </dgm:t>
    </dgm:pt>
    <dgm:pt modelId="{F6E522BE-3D96-4850-868D-25635CCD1512}" type="sibTrans" cxnId="{42F1BF51-8CD4-47D2-A076-32232198885F}">
      <dgm:prSet/>
      <dgm:spPr/>
      <dgm:t>
        <a:bodyPr/>
        <a:lstStyle/>
        <a:p>
          <a:endParaRPr lang="en-AU"/>
        </a:p>
      </dgm:t>
    </dgm:pt>
    <dgm:pt modelId="{34C642C8-67BD-4FE3-98B7-2423A9ADA035}" type="pres">
      <dgm:prSet presAssocID="{28B26986-1AA1-4268-9D00-09933ACCFB81}" presName="linear" presStyleCnt="0">
        <dgm:presLayoutVars>
          <dgm:animLvl val="lvl"/>
          <dgm:resizeHandles val="exact"/>
        </dgm:presLayoutVars>
      </dgm:prSet>
      <dgm:spPr/>
    </dgm:pt>
    <dgm:pt modelId="{F0AC15C2-901A-4978-A78E-CADB2107290A}" type="pres">
      <dgm:prSet presAssocID="{B8BC1F9C-5A6C-47A2-BE63-F69D26E7E0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71E160-9C39-4D3D-9439-ABF272EE8CC5}" type="pres">
      <dgm:prSet presAssocID="{56C88F6F-19D2-412D-A823-A7ACFA8938FB}" presName="spacer" presStyleCnt="0"/>
      <dgm:spPr/>
    </dgm:pt>
    <dgm:pt modelId="{1E952FFA-5DC1-478C-A468-E75E8E09B49B}" type="pres">
      <dgm:prSet presAssocID="{C118B6E0-96CF-44AC-AF96-C0CC723BB6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0AA856-AD55-45E5-ABE6-9D37D992A55E}" type="pres">
      <dgm:prSet presAssocID="{2453ABF4-B79B-4280-BA50-CE6E521BDD3F}" presName="spacer" presStyleCnt="0"/>
      <dgm:spPr/>
    </dgm:pt>
    <dgm:pt modelId="{D418A680-D8F4-4D82-83AC-B12536C70A5E}" type="pres">
      <dgm:prSet presAssocID="{ED1062EC-BC22-47EF-960F-4B0B209276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8DD3D4-A589-4408-8D77-40CA2866B1E1}" type="pres">
      <dgm:prSet presAssocID="{00C3A59C-0492-474B-8183-059917AD3CA7}" presName="spacer" presStyleCnt="0"/>
      <dgm:spPr/>
    </dgm:pt>
    <dgm:pt modelId="{12E37F12-930B-4C89-913E-C1483CC52813}" type="pres">
      <dgm:prSet presAssocID="{DFF1CD7D-7799-468B-BE15-F2B686FEC8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A083E00-DDCE-4D0D-AE54-C86559094148}" type="presOf" srcId="{ED1062EC-BC22-47EF-960F-4B0B209276D2}" destId="{D418A680-D8F4-4D82-83AC-B12536C70A5E}" srcOrd="0" destOrd="0" presId="urn:microsoft.com/office/officeart/2005/8/layout/vList2"/>
    <dgm:cxn modelId="{D12ED931-3B50-4C50-8542-E8C93E05AD0D}" srcId="{28B26986-1AA1-4268-9D00-09933ACCFB81}" destId="{B8BC1F9C-5A6C-47A2-BE63-F69D26E7E012}" srcOrd="0" destOrd="0" parTransId="{CECF3D72-C00A-45A6-826D-BF6A6B996C03}" sibTransId="{56C88F6F-19D2-412D-A823-A7ACFA8938FB}"/>
    <dgm:cxn modelId="{116C3A65-803E-47DD-BF4A-C20B0D75BB81}" type="presOf" srcId="{28B26986-1AA1-4268-9D00-09933ACCFB81}" destId="{34C642C8-67BD-4FE3-98B7-2423A9ADA035}" srcOrd="0" destOrd="0" presId="urn:microsoft.com/office/officeart/2005/8/layout/vList2"/>
    <dgm:cxn modelId="{42F1BF51-8CD4-47D2-A076-32232198885F}" srcId="{28B26986-1AA1-4268-9D00-09933ACCFB81}" destId="{DFF1CD7D-7799-468B-BE15-F2B686FEC8C7}" srcOrd="3" destOrd="0" parTransId="{A709E865-C609-46B3-8637-EDC41421AD7F}" sibTransId="{F6E522BE-3D96-4850-868D-25635CCD1512}"/>
    <dgm:cxn modelId="{DACA54A8-E7E8-4854-8BE4-B08271B17DB7}" type="presOf" srcId="{C118B6E0-96CF-44AC-AF96-C0CC723BB6E2}" destId="{1E952FFA-5DC1-478C-A468-E75E8E09B49B}" srcOrd="0" destOrd="0" presId="urn:microsoft.com/office/officeart/2005/8/layout/vList2"/>
    <dgm:cxn modelId="{0A43C7C4-4BE1-492A-BEF4-ECC549D74B71}" type="presOf" srcId="{DFF1CD7D-7799-468B-BE15-F2B686FEC8C7}" destId="{12E37F12-930B-4C89-913E-C1483CC52813}" srcOrd="0" destOrd="0" presId="urn:microsoft.com/office/officeart/2005/8/layout/vList2"/>
    <dgm:cxn modelId="{64582CE5-C196-4B20-8E34-83847568A280}" type="presOf" srcId="{B8BC1F9C-5A6C-47A2-BE63-F69D26E7E012}" destId="{F0AC15C2-901A-4978-A78E-CADB2107290A}" srcOrd="0" destOrd="0" presId="urn:microsoft.com/office/officeart/2005/8/layout/vList2"/>
    <dgm:cxn modelId="{CCCBB2F1-787C-4295-A736-E58E3A9BB53C}" srcId="{28B26986-1AA1-4268-9D00-09933ACCFB81}" destId="{ED1062EC-BC22-47EF-960F-4B0B209276D2}" srcOrd="2" destOrd="0" parTransId="{E1B21B69-B0D1-406D-A807-0018C9173796}" sibTransId="{00C3A59C-0492-474B-8183-059917AD3CA7}"/>
    <dgm:cxn modelId="{96CCB0FC-E797-4F64-A208-6F02EB0BEE4B}" srcId="{28B26986-1AA1-4268-9D00-09933ACCFB81}" destId="{C118B6E0-96CF-44AC-AF96-C0CC723BB6E2}" srcOrd="1" destOrd="0" parTransId="{E2A10667-CE66-4C11-AFA2-31116A28187F}" sibTransId="{2453ABF4-B79B-4280-BA50-CE6E521BDD3F}"/>
    <dgm:cxn modelId="{130054A6-663D-4776-9FA0-58A22BA4B035}" type="presParOf" srcId="{34C642C8-67BD-4FE3-98B7-2423A9ADA035}" destId="{F0AC15C2-901A-4978-A78E-CADB2107290A}" srcOrd="0" destOrd="0" presId="urn:microsoft.com/office/officeart/2005/8/layout/vList2"/>
    <dgm:cxn modelId="{DA0AC5EA-250C-4184-930B-F37C29F0D7BC}" type="presParOf" srcId="{34C642C8-67BD-4FE3-98B7-2423A9ADA035}" destId="{2071E160-9C39-4D3D-9439-ABF272EE8CC5}" srcOrd="1" destOrd="0" presId="urn:microsoft.com/office/officeart/2005/8/layout/vList2"/>
    <dgm:cxn modelId="{61305D85-CC78-4F9F-AD4A-696E31012B7E}" type="presParOf" srcId="{34C642C8-67BD-4FE3-98B7-2423A9ADA035}" destId="{1E952FFA-5DC1-478C-A468-E75E8E09B49B}" srcOrd="2" destOrd="0" presId="urn:microsoft.com/office/officeart/2005/8/layout/vList2"/>
    <dgm:cxn modelId="{0B28FEE0-7B2E-4817-88B3-8708581A87C2}" type="presParOf" srcId="{34C642C8-67BD-4FE3-98B7-2423A9ADA035}" destId="{690AA856-AD55-45E5-ABE6-9D37D992A55E}" srcOrd="3" destOrd="0" presId="urn:microsoft.com/office/officeart/2005/8/layout/vList2"/>
    <dgm:cxn modelId="{59AC3CBD-19E9-44B8-8167-B51B7B1DB4C9}" type="presParOf" srcId="{34C642C8-67BD-4FE3-98B7-2423A9ADA035}" destId="{D418A680-D8F4-4D82-83AC-B12536C70A5E}" srcOrd="4" destOrd="0" presId="urn:microsoft.com/office/officeart/2005/8/layout/vList2"/>
    <dgm:cxn modelId="{BE0F8FF5-E084-4D2A-885B-51106505E342}" type="presParOf" srcId="{34C642C8-67BD-4FE3-98B7-2423A9ADA035}" destId="{B08DD3D4-A589-4408-8D77-40CA2866B1E1}" srcOrd="5" destOrd="0" presId="urn:microsoft.com/office/officeart/2005/8/layout/vList2"/>
    <dgm:cxn modelId="{9F41B45B-1B71-494E-A4F7-99E83D610DC1}" type="presParOf" srcId="{34C642C8-67BD-4FE3-98B7-2423A9ADA035}" destId="{12E37F12-930B-4C89-913E-C1483CC528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2321B-E0E3-4AF6-A835-D9D8CAC7E195}">
      <dsp:nvSpPr>
        <dsp:cNvPr id="0" name=""/>
        <dsp:cNvSpPr/>
      </dsp:nvSpPr>
      <dsp:spPr>
        <a:xfrm rot="5400000">
          <a:off x="5402230" y="-2263133"/>
          <a:ext cx="711417" cy="54192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/>
            <a:t>Single control plane to deploy apps across multiple clusters.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/>
            <a:t>Finds the best cluster to run on, and controls number of replicas on each cluster.</a:t>
          </a:r>
        </a:p>
      </dsp:txBody>
      <dsp:txXfrm rot="-5400000">
        <a:off x="3048321" y="125505"/>
        <a:ext cx="5384508" cy="641959"/>
      </dsp:txXfrm>
    </dsp:sp>
    <dsp:sp modelId="{C08820B1-9989-4CEC-9E80-3040AB85166B}">
      <dsp:nvSpPr>
        <dsp:cNvPr id="0" name=""/>
        <dsp:cNvSpPr/>
      </dsp:nvSpPr>
      <dsp:spPr>
        <a:xfrm>
          <a:off x="0" y="1848"/>
          <a:ext cx="3048320" cy="889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/>
            <a:t>Multicluster deployment</a:t>
          </a:r>
          <a:endParaRPr lang="en-AU" sz="1700" kern="1200"/>
        </a:p>
      </dsp:txBody>
      <dsp:txXfrm>
        <a:off x="43411" y="45259"/>
        <a:ext cx="2961498" cy="802449"/>
      </dsp:txXfrm>
    </dsp:sp>
    <dsp:sp modelId="{9AAE4545-434C-4490-BC07-141D5D1D001E}">
      <dsp:nvSpPr>
        <dsp:cNvPr id="0" name=""/>
        <dsp:cNvSpPr/>
      </dsp:nvSpPr>
      <dsp:spPr>
        <a:xfrm rot="5400000">
          <a:off x="5402230" y="-1329398"/>
          <a:ext cx="711417" cy="54192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/>
            <a:t>Supports many K8s scheduling operations.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/>
            <a:t>Introduces different multi-cluster policies</a:t>
          </a:r>
        </a:p>
      </dsp:txBody>
      <dsp:txXfrm rot="-5400000">
        <a:off x="3048321" y="1059240"/>
        <a:ext cx="5384508" cy="641959"/>
      </dsp:txXfrm>
    </dsp:sp>
    <dsp:sp modelId="{068A2C7B-87B9-438F-8502-8EE9F233898A}">
      <dsp:nvSpPr>
        <dsp:cNvPr id="0" name=""/>
        <dsp:cNvSpPr/>
      </dsp:nvSpPr>
      <dsp:spPr>
        <a:xfrm>
          <a:off x="0" y="935584"/>
          <a:ext cx="3048320" cy="889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/>
            <a:t>Scheduling Capability</a:t>
          </a:r>
          <a:endParaRPr lang="en-AU" sz="1700" kern="1200"/>
        </a:p>
      </dsp:txBody>
      <dsp:txXfrm>
        <a:off x="43411" y="978995"/>
        <a:ext cx="2961498" cy="802449"/>
      </dsp:txXfrm>
    </dsp:sp>
    <dsp:sp modelId="{4D53B386-31CA-4A2E-A08A-E8742EAE4FBD}">
      <dsp:nvSpPr>
        <dsp:cNvPr id="0" name=""/>
        <dsp:cNvSpPr/>
      </dsp:nvSpPr>
      <dsp:spPr>
        <a:xfrm rot="5400000">
          <a:off x="5402230" y="-395662"/>
          <a:ext cx="711417" cy="54192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/>
            <a:t>Supports metrics-based placement strategies that ensure apps are allocated to most suitable cluster.</a:t>
          </a:r>
        </a:p>
      </dsp:txBody>
      <dsp:txXfrm rot="-5400000">
        <a:off x="3048321" y="1992976"/>
        <a:ext cx="5384508" cy="641959"/>
      </dsp:txXfrm>
    </dsp:sp>
    <dsp:sp modelId="{744A5F2C-9C37-451D-8E30-49AF2A855DA1}">
      <dsp:nvSpPr>
        <dsp:cNvPr id="0" name=""/>
        <dsp:cNvSpPr/>
      </dsp:nvSpPr>
      <dsp:spPr>
        <a:xfrm>
          <a:off x="0" y="1869319"/>
          <a:ext cx="3048320" cy="889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/>
            <a:t>Metrics-based scheduling</a:t>
          </a:r>
          <a:endParaRPr lang="en-AU" sz="1700" kern="1200"/>
        </a:p>
      </dsp:txBody>
      <dsp:txXfrm>
        <a:off x="43411" y="1912730"/>
        <a:ext cx="2961498" cy="802449"/>
      </dsp:txXfrm>
    </dsp:sp>
    <dsp:sp modelId="{E8BDDBEB-D0CE-4FD2-A934-76D129B014C0}">
      <dsp:nvSpPr>
        <dsp:cNvPr id="0" name=""/>
        <dsp:cNvSpPr/>
      </dsp:nvSpPr>
      <dsp:spPr>
        <a:xfrm rot="5400000">
          <a:off x="5402230" y="538072"/>
          <a:ext cx="711417" cy="54192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/>
            <a:t>KubeFleet has built-in rolling update strategy similar to K8s deployments.</a:t>
          </a:r>
        </a:p>
      </dsp:txBody>
      <dsp:txXfrm rot="-5400000">
        <a:off x="3048321" y="2926711"/>
        <a:ext cx="5384508" cy="641959"/>
      </dsp:txXfrm>
    </dsp:sp>
    <dsp:sp modelId="{B0D4A453-85F1-4164-9AE9-0128DB2F54D6}">
      <dsp:nvSpPr>
        <dsp:cNvPr id="0" name=""/>
        <dsp:cNvSpPr/>
      </dsp:nvSpPr>
      <dsp:spPr>
        <a:xfrm>
          <a:off x="0" y="2803055"/>
          <a:ext cx="3048320" cy="889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/>
            <a:t>Built-in continuous deployment across K8s Clusters</a:t>
          </a:r>
          <a:endParaRPr lang="en-AU" sz="1700" kern="1200"/>
        </a:p>
      </dsp:txBody>
      <dsp:txXfrm>
        <a:off x="43411" y="2846466"/>
        <a:ext cx="2961498" cy="802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3153F-B9BD-4A3C-A19E-8F48523490FC}">
      <dsp:nvSpPr>
        <dsp:cNvPr id="0" name=""/>
        <dsp:cNvSpPr/>
      </dsp:nvSpPr>
      <dsp:spPr>
        <a:xfrm>
          <a:off x="0" y="60000"/>
          <a:ext cx="4816475" cy="1044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In AKS Fleet Manager, hub clusters play a crucial role in managing multiple member clusters.</a:t>
          </a:r>
        </a:p>
      </dsp:txBody>
      <dsp:txXfrm>
        <a:off x="51003" y="111003"/>
        <a:ext cx="4714469" cy="942803"/>
      </dsp:txXfrm>
    </dsp:sp>
    <dsp:sp modelId="{3009F037-CF5C-4656-9E9F-D5854F734769}">
      <dsp:nvSpPr>
        <dsp:cNvPr id="0" name=""/>
        <dsp:cNvSpPr/>
      </dsp:nvSpPr>
      <dsp:spPr>
        <a:xfrm>
          <a:off x="0" y="1159530"/>
          <a:ext cx="4816475" cy="1044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They facilitate orchestration of updates and resource management across member clusters.</a:t>
          </a:r>
        </a:p>
      </dsp:txBody>
      <dsp:txXfrm>
        <a:off x="51003" y="1210533"/>
        <a:ext cx="4714469" cy="942803"/>
      </dsp:txXfrm>
    </dsp:sp>
    <dsp:sp modelId="{E5E03C03-9132-4D9E-85CA-0D1C85518C0A}">
      <dsp:nvSpPr>
        <dsp:cNvPr id="0" name=""/>
        <dsp:cNvSpPr/>
      </dsp:nvSpPr>
      <dsp:spPr>
        <a:xfrm>
          <a:off x="0" y="2259060"/>
          <a:ext cx="4816475" cy="1044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You can create fleets without hub clusters</a:t>
          </a:r>
        </a:p>
      </dsp:txBody>
      <dsp:txXfrm>
        <a:off x="51003" y="2310063"/>
        <a:ext cx="4714469" cy="942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C15C2-901A-4978-A78E-CADB2107290A}">
      <dsp:nvSpPr>
        <dsp:cNvPr id="0" name=""/>
        <dsp:cNvSpPr/>
      </dsp:nvSpPr>
      <dsp:spPr>
        <a:xfrm>
          <a:off x="0" y="55117"/>
          <a:ext cx="4824913" cy="7831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/>
            <a:t>A member cluster represents a cluster within the hub cluster.</a:t>
          </a:r>
        </a:p>
      </dsp:txBody>
      <dsp:txXfrm>
        <a:off x="38231" y="93348"/>
        <a:ext cx="4748451" cy="706706"/>
      </dsp:txXfrm>
    </dsp:sp>
    <dsp:sp modelId="{1E952FFA-5DC1-478C-A468-E75E8E09B49B}">
      <dsp:nvSpPr>
        <dsp:cNvPr id="0" name=""/>
        <dsp:cNvSpPr/>
      </dsp:nvSpPr>
      <dsp:spPr>
        <a:xfrm>
          <a:off x="0" y="878606"/>
          <a:ext cx="4824913" cy="7831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/>
            <a:t>MemberCluster API used to identify registered clusters within a fleet.</a:t>
          </a:r>
        </a:p>
      </dsp:txBody>
      <dsp:txXfrm>
        <a:off x="38231" y="916837"/>
        <a:ext cx="4748451" cy="706706"/>
      </dsp:txXfrm>
    </dsp:sp>
    <dsp:sp modelId="{D418A680-D8F4-4D82-83AC-B12536C70A5E}">
      <dsp:nvSpPr>
        <dsp:cNvPr id="0" name=""/>
        <dsp:cNvSpPr/>
      </dsp:nvSpPr>
      <dsp:spPr>
        <a:xfrm>
          <a:off x="0" y="1702095"/>
          <a:ext cx="4824913" cy="7831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/>
            <a:t>You can join AKS clusters to a fleet as member clusters.</a:t>
          </a:r>
        </a:p>
      </dsp:txBody>
      <dsp:txXfrm>
        <a:off x="38231" y="1740326"/>
        <a:ext cx="4748451" cy="706706"/>
      </dsp:txXfrm>
    </dsp:sp>
    <dsp:sp modelId="{12E37F12-930B-4C89-913E-C1483CC52813}">
      <dsp:nvSpPr>
        <dsp:cNvPr id="0" name=""/>
        <dsp:cNvSpPr/>
      </dsp:nvSpPr>
      <dsp:spPr>
        <a:xfrm>
          <a:off x="0" y="2525584"/>
          <a:ext cx="4824913" cy="7831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/>
            <a:t>Member clusters must reside in same Entra tenant as the fleet, but can be in different regions, resource groups, and/or subscriptions</a:t>
          </a:r>
        </a:p>
      </dsp:txBody>
      <dsp:txXfrm>
        <a:off x="38231" y="2563815"/>
        <a:ext cx="4748451" cy="706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does action figures, which was pretty cool, but I’d thought I’d give Lego Heads a try (you know the star wars ones? Any Lego fans here?)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6B470-179D-4B95-8906-D61C195EFD6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orse pulling a trolley in front of Flinders Street railway station&#10;&#10;Description automatically generated">
            <a:extLst>
              <a:ext uri="{FF2B5EF4-FFF2-40B4-BE49-F238E27FC236}">
                <a16:creationId xmlns:a16="http://schemas.microsoft.com/office/drawing/2014/main" id="{63A5195A-693E-76EC-717C-4899663D3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18633"/>
          <a:stretch/>
        </p:blipFill>
        <p:spPr>
          <a:xfrm>
            <a:off x="-3" y="0"/>
            <a:ext cx="123921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FD426F-9D99-9F17-CBE4-7CE7A1435B08}"/>
              </a:ext>
            </a:extLst>
          </p:cNvPr>
          <p:cNvSpPr/>
          <p:nvPr userDrawn="1"/>
        </p:nvSpPr>
        <p:spPr>
          <a:xfrm>
            <a:off x="-4" y="0"/>
            <a:ext cx="12392167" cy="6858000"/>
          </a:xfrm>
          <a:prstGeom prst="rect">
            <a:avLst/>
          </a:prstGeom>
          <a:solidFill>
            <a:srgbClr val="060C22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967D0-6395-9329-A1A3-F47B746F26E9}"/>
              </a:ext>
            </a:extLst>
          </p:cNvPr>
          <p:cNvSpPr txBox="1"/>
          <p:nvPr userDrawn="1"/>
        </p:nvSpPr>
        <p:spPr>
          <a:xfrm>
            <a:off x="2998075" y="4562472"/>
            <a:ext cx="6195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600" b="1" i="0" cap="all" dirty="0">
                <a:solidFill>
                  <a:srgbClr val="F82249"/>
                </a:solidFill>
                <a:effectLst/>
                <a:latin typeface="Raleway" panose="020F0502020204030204" pitchFamily="34" charset="0"/>
              </a:rPr>
              <a:t>MELBOURNE Edition</a:t>
            </a:r>
            <a:endParaRPr lang="en-AU" sz="3600" b="1" i="0" cap="all" dirty="0">
              <a:solidFill>
                <a:srgbClr val="FFFFFF"/>
              </a:solidFill>
              <a:effectLst/>
              <a:latin typeface="Raleway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BE5ABE6-66B5-EA3E-4E4E-1792339222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625" y="914912"/>
            <a:ext cx="4830748" cy="37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545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4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32FA0-1BD3-4742-6068-2D42F7F46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6C3C7-F16E-300B-350D-1B2826F89E95}"/>
              </a:ext>
            </a:extLst>
          </p:cNvPr>
          <p:cNvSpPr txBox="1"/>
          <p:nvPr userDrawn="1"/>
        </p:nvSpPr>
        <p:spPr>
          <a:xfrm>
            <a:off x="3243943" y="551543"/>
            <a:ext cx="57041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2025 Sponsors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C2EE59-4F1B-34B0-2521-2949972AEF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801" y="4270978"/>
            <a:ext cx="3947285" cy="1243395"/>
          </a:xfrm>
          <a:prstGeom prst="rect">
            <a:avLst/>
          </a:prstGeom>
        </p:spPr>
      </p:pic>
      <p:pic>
        <p:nvPicPr>
          <p:cNvPr id="8" name="Picture 7" descr="A logo with blue and pink letters&#10;&#10;Description automatically generated">
            <a:extLst>
              <a:ext uri="{FF2B5EF4-FFF2-40B4-BE49-F238E27FC236}">
                <a16:creationId xmlns:a16="http://schemas.microsoft.com/office/drawing/2014/main" id="{48ED2314-BCCA-8527-F7E3-F8E5AE9896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63504" y="4004089"/>
            <a:ext cx="3172473" cy="177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D25D4-D908-B4F9-E704-FE26D6BC1A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5103" y="1971514"/>
            <a:ext cx="4925648" cy="1110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CD2CA-44DE-AD40-FEEB-7C634345F87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04108" y="1822697"/>
            <a:ext cx="3131869" cy="15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582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32FA0-1BD3-4742-6068-2D42F7F46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48782F-DEC5-52AA-208F-6FF873D04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55710" y="1843957"/>
            <a:ext cx="3040290" cy="50560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CFB7E98-2699-2ED1-88EA-D60F3117A04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063417" y="2526520"/>
            <a:ext cx="3032583" cy="3693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2D18C-7D29-F134-940F-AAC15DA673D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063417" y="3151420"/>
            <a:ext cx="3032583" cy="16511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6C491E-05F9-B85D-13B8-AEB182388B9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063417" y="4918105"/>
            <a:ext cx="3032583" cy="180336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40330-5EFC-3DD5-9D03-01D222537A39}"/>
              </a:ext>
            </a:extLst>
          </p:cNvPr>
          <p:cNvSpPr txBox="1"/>
          <p:nvPr userDrawn="1"/>
        </p:nvSpPr>
        <p:spPr>
          <a:xfrm>
            <a:off x="3243943" y="551543"/>
            <a:ext cx="57041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Who am I?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95FBD25D-740D-3538-0824-5E0A33846E2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27319" y="2181012"/>
            <a:ext cx="3441476" cy="34414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6B455-F5D0-C3BA-424E-645363895390}"/>
              </a:ext>
            </a:extLst>
          </p:cNvPr>
          <p:cNvSpPr txBox="1"/>
          <p:nvPr userDrawn="1"/>
        </p:nvSpPr>
        <p:spPr>
          <a:xfrm>
            <a:off x="402203" y="1843957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DCA67-2AD4-F73B-B9CB-E0F00F259C81}"/>
              </a:ext>
            </a:extLst>
          </p:cNvPr>
          <p:cNvSpPr txBox="1"/>
          <p:nvPr userDrawn="1"/>
        </p:nvSpPr>
        <p:spPr>
          <a:xfrm>
            <a:off x="402203" y="2526520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1D11B-5B48-EED2-FD0A-B0A73C1E1CBF}"/>
              </a:ext>
            </a:extLst>
          </p:cNvPr>
          <p:cNvSpPr txBox="1"/>
          <p:nvPr userDrawn="1"/>
        </p:nvSpPr>
        <p:spPr>
          <a:xfrm>
            <a:off x="402202" y="3121267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Socials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79794-52C0-1701-FFEA-57F71FF52E64}"/>
              </a:ext>
            </a:extLst>
          </p:cNvPr>
          <p:cNvSpPr txBox="1"/>
          <p:nvPr userDrawn="1"/>
        </p:nvSpPr>
        <p:spPr>
          <a:xfrm>
            <a:off x="402202" y="4802618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 err="1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PAssions</a:t>
            </a:r>
            <a:endParaRPr lang="en-US" sz="2000" b="1" i="0" kern="1200" cap="all" dirty="0">
              <a:solidFill>
                <a:srgbClr val="F82249"/>
              </a:solidFill>
              <a:effectLst/>
              <a:latin typeface="Raleway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72782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518A-33CC-B1B7-0231-BD8A270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4951-1568-4C24-A287-E6A099C5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0942"/>
            <a:ext cx="10515600" cy="5280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171C-83E1-7C8D-4783-7EC1861A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5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R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colorful wall&#10;&#10;Description automatically generated with medium confidence">
            <a:extLst>
              <a:ext uri="{FF2B5EF4-FFF2-40B4-BE49-F238E27FC236}">
                <a16:creationId xmlns:a16="http://schemas.microsoft.com/office/drawing/2014/main" id="{9E18085F-9EF6-D958-9B77-1D9EA23FE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34" b="9434"/>
          <a:stretch/>
        </p:blipFill>
        <p:spPr>
          <a:xfrm>
            <a:off x="0" y="1"/>
            <a:ext cx="12478827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53D632-575E-ADD5-85D0-C7A2CF566600}"/>
              </a:ext>
            </a:extLst>
          </p:cNvPr>
          <p:cNvSpPr/>
          <p:nvPr userDrawn="1"/>
        </p:nvSpPr>
        <p:spPr>
          <a:xfrm>
            <a:off x="0" y="-4044"/>
            <a:ext cx="12478827" cy="6857998"/>
          </a:xfrm>
          <a:prstGeom prst="rect">
            <a:avLst/>
          </a:prstGeom>
          <a:solidFill>
            <a:srgbClr val="060C22">
              <a:alpha val="4576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E518A-33CC-B1B7-0231-BD8A270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4951-1568-4C24-A287-E6A099C5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0942"/>
            <a:ext cx="10515600" cy="52803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171C-83E1-7C8D-4783-7EC1861A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506DD29F-3DDC-A34A-8122-F54852814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68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Fli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rse pulling a trolley in front of Flinders Street railway station&#10;&#10;Description automatically generated">
            <a:extLst>
              <a:ext uri="{FF2B5EF4-FFF2-40B4-BE49-F238E27FC236}">
                <a16:creationId xmlns:a16="http://schemas.microsoft.com/office/drawing/2014/main" id="{51EC6DD1-5088-389F-FD97-DABBFCC01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18633"/>
          <a:stretch/>
        </p:blipFill>
        <p:spPr>
          <a:xfrm>
            <a:off x="-3" y="0"/>
            <a:ext cx="1239216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5F98B-739C-378C-0CF2-DB774C545C04}"/>
              </a:ext>
            </a:extLst>
          </p:cNvPr>
          <p:cNvSpPr/>
          <p:nvPr userDrawn="1"/>
        </p:nvSpPr>
        <p:spPr>
          <a:xfrm>
            <a:off x="-4" y="0"/>
            <a:ext cx="12392167" cy="6858000"/>
          </a:xfrm>
          <a:prstGeom prst="rect">
            <a:avLst/>
          </a:prstGeom>
          <a:solidFill>
            <a:srgbClr val="060C22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E518A-33CC-B1B7-0231-BD8A270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4951-1568-4C24-A287-E6A099C5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0942"/>
            <a:ext cx="10515600" cy="52803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171C-83E1-7C8D-4783-7EC1861A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506DD29F-3DDC-A34A-8122-F54852814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62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D4C8-02C6-195C-FC70-A9D49989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46"/>
            <a:ext cx="10515600" cy="7204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8EEA-34C7-849A-3815-752922110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A6AE-80F4-78D5-6162-02A5E4BD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DC4E-BD91-8DD6-1B15-3C911B27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26DC9-5183-55FA-27AC-7BCA961A2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0619"/>
            <a:ext cx="5181600" cy="4116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C59E-6521-40C4-3704-ED774FA42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60619"/>
            <a:ext cx="5181600" cy="41163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91BB2-0B95-84E1-E544-D9256D66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070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563A-ED0C-E1D1-AC87-E1A6462C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76128-D625-A98F-8141-52F435B4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26117"/>
            <a:ext cx="5157787" cy="534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B3231-E274-E477-5F63-19ADF5AE6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89B0C-CB8A-4E05-7397-AAAE25224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6117"/>
            <a:ext cx="5183188" cy="534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3CCC3-2EE8-B5C1-7E97-EB17FCFF8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46FB8-90D5-21EB-2B18-133D86FB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05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A67F-96FA-8975-1C46-495E9405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ED218-53CD-F776-0A76-1F489F98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656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2B90D-4C1F-9A53-3C7D-6099515D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6517-CE83-1A55-2903-34693B14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4CB6-84F9-5055-3EBB-C8E6FD9F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C760A-F812-9D97-61F4-9A778E4C3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85858-BA72-D9DB-70BD-7579576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853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1146-6785-EF47-D50A-A302958D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8B14C-F3D2-3A2D-962F-FA31E34DF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99ACE-D27C-91CE-2F22-AD1F69E9D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6378-8DA1-87D3-B1C0-B08D8543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0264D-9A99-FF25-3B2C-D7AA2CA1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25C31-220B-39C0-03C8-716FCE5BB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0469"/>
            <a:ext cx="10515600" cy="4206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E30F4-0E8F-46EC-617E-1FE428AFC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D29F-3DDC-A34A-8122-F5485281444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4FE5E-B94A-0FB4-2CE5-27FFFCA7463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21" y="6032577"/>
            <a:ext cx="1025494" cy="7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3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cap="all" dirty="0" smtClean="0">
          <a:solidFill>
            <a:srgbClr val="F82249"/>
          </a:solidFill>
          <a:latin typeface="Raleway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Kubernetes-fleet" TargetMode="External"/><Relationship Id="rId2" Type="http://schemas.openxmlformats.org/officeDocument/2006/relationships/hyperlink" Target="https://aka.ms/kubernetes-fleet/roadmap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kubefleet-dev.github.io/website/doc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youtube.com/@willvelid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4983AEB-B713-6139-7EEB-70592D9D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6525"/>
            <a:ext cx="6584950" cy="65849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>
            <a:normAutofit/>
          </a:bodyPr>
          <a:lstStyle/>
          <a:p>
            <a:r>
              <a:rPr lang="en-US" dirty="0"/>
              <a:t>Will Velida – Senior Software Engineer, Microsoft - @willvelida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>
            <a:normAutofit/>
          </a:bodyPr>
          <a:lstStyle/>
          <a:p>
            <a:r>
              <a:rPr lang="en-US" sz="3800"/>
              <a:t>Manage all the clusters with </a:t>
            </a:r>
            <a:r>
              <a:rPr lang="en-US" sz="3800" err="1"/>
              <a:t>KubeFleet</a:t>
            </a:r>
            <a:r>
              <a:rPr lang="en-US" sz="3800"/>
              <a:t> and AKS Fleet Manager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9C8A004-2498-08E7-4317-EC5111421EB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2903000"/>
              </p:ext>
            </p:extLst>
          </p:nvPr>
        </p:nvGraphicFramePr>
        <p:xfrm>
          <a:off x="1092088" y="2825791"/>
          <a:ext cx="4816475" cy="3363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A5DAFC7-5E73-ED08-37CE-D57B1924F1A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51084356"/>
              </p:ext>
            </p:extLst>
          </p:nvPr>
        </p:nvGraphicFramePr>
        <p:xfrm>
          <a:off x="6215482" y="2825791"/>
          <a:ext cx="4824913" cy="3363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8ED725-F212-E1DC-D6A3-BBF36688A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Member clusters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35289E-F70A-5547-FD5D-39595A502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Hub clusters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ACF545-3904-DE97-BD97-0019FA2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Hub and Member Clusters</a:t>
            </a:r>
          </a:p>
        </p:txBody>
      </p:sp>
    </p:spTree>
    <p:extLst>
      <p:ext uri="{BB962C8B-B14F-4D97-AF65-F5344CB8AC3E}">
        <p14:creationId xmlns:p14="http://schemas.microsoft.com/office/powerpoint/2010/main" val="394842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A8AB446-AC6C-238C-7B6D-DF3B72285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552289"/>
              </p:ext>
            </p:extLst>
          </p:nvPr>
        </p:nvGraphicFramePr>
        <p:xfrm>
          <a:off x="1087438" y="1463675"/>
          <a:ext cx="10790235" cy="368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45">
                  <a:extLst>
                    <a:ext uri="{9D8B030D-6E8A-4147-A177-3AD203B41FA5}">
                      <a16:colId xmlns:a16="http://schemas.microsoft.com/office/drawing/2014/main" val="3769661401"/>
                    </a:ext>
                  </a:extLst>
                </a:gridCol>
                <a:gridCol w="3596745">
                  <a:extLst>
                    <a:ext uri="{9D8B030D-6E8A-4147-A177-3AD203B41FA5}">
                      <a16:colId xmlns:a16="http://schemas.microsoft.com/office/drawing/2014/main" val="3351526752"/>
                    </a:ext>
                  </a:extLst>
                </a:gridCol>
                <a:gridCol w="3596745">
                  <a:extLst>
                    <a:ext uri="{9D8B030D-6E8A-4147-A177-3AD203B41FA5}">
                      <a16:colId xmlns:a16="http://schemas.microsoft.com/office/drawing/2014/main" val="91005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With Hub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Without Hub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Hub Cluster 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3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Update Orchestration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5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Workload Orchestration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7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Layer 4 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234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Pay cost associated with the hub, which is a standard-tier AKS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No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3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Converting fleet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Can’t be downgraded to a K8s Fleet resource without a hub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Can be upgraded to a Kubernetes Fleet resource with a hub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84688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2BA27E18-89CC-E3C0-AC89-3AA77C5B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Which one do I use? </a:t>
            </a:r>
          </a:p>
        </p:txBody>
      </p:sp>
    </p:spTree>
    <p:extLst>
      <p:ext uri="{BB962C8B-B14F-4D97-AF65-F5344CB8AC3E}">
        <p14:creationId xmlns:p14="http://schemas.microsoft.com/office/powerpoint/2010/main" val="121494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49A64A3-AC07-1C87-5DD7-23AF540E0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81B0C-12EA-14A3-9ACE-760ECEC93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Viewing member clusters</a:t>
            </a:r>
          </a:p>
        </p:txBody>
      </p:sp>
    </p:spTree>
    <p:extLst>
      <p:ext uri="{BB962C8B-B14F-4D97-AF65-F5344CB8AC3E}">
        <p14:creationId xmlns:p14="http://schemas.microsoft.com/office/powerpoint/2010/main" val="279105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50F26B2-A4E4-D694-8331-DE1853843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59C2E2-E600-E328-08A3-68E3424E1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Updating member clusters</a:t>
            </a:r>
          </a:p>
        </p:txBody>
      </p:sp>
    </p:spTree>
    <p:extLst>
      <p:ext uri="{BB962C8B-B14F-4D97-AF65-F5344CB8AC3E}">
        <p14:creationId xmlns:p14="http://schemas.microsoft.com/office/powerpoint/2010/main" val="41926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D16FD1-3405-823A-D473-3B6F9A62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5DCC86-B85F-0CC0-7007-F4D3A93C6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Deploying workloads across clusters</a:t>
            </a:r>
          </a:p>
        </p:txBody>
      </p:sp>
    </p:spTree>
    <p:extLst>
      <p:ext uri="{BB962C8B-B14F-4D97-AF65-F5344CB8AC3E}">
        <p14:creationId xmlns:p14="http://schemas.microsoft.com/office/powerpoint/2010/main" val="112144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F92B4-BC2D-367F-3C29-8FB59354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Roadmap: </a:t>
            </a:r>
            <a:r>
              <a:rPr lang="en-AU" dirty="0">
                <a:hlinkClick r:id="rId2"/>
              </a:rPr>
              <a:t>https://aka.ms/kubernetes-fleet/roadmap</a:t>
            </a:r>
            <a:r>
              <a:rPr lang="en-AU" dirty="0"/>
              <a:t> </a:t>
            </a:r>
          </a:p>
          <a:p>
            <a:r>
              <a:rPr lang="en-AU" dirty="0"/>
              <a:t>Documentation: </a:t>
            </a:r>
            <a:r>
              <a:rPr lang="en-AU" dirty="0">
                <a:hlinkClick r:id="rId3"/>
              </a:rPr>
              <a:t>https://aka.ms/kubernetes-fleet</a:t>
            </a:r>
            <a:r>
              <a:rPr lang="en-AU" dirty="0"/>
              <a:t> </a:t>
            </a:r>
          </a:p>
          <a:p>
            <a:r>
              <a:rPr lang="en-AU" dirty="0" err="1"/>
              <a:t>KubeFleet</a:t>
            </a:r>
            <a:r>
              <a:rPr lang="en-AU" dirty="0"/>
              <a:t>: </a:t>
            </a:r>
            <a:r>
              <a:rPr lang="en-AU" dirty="0">
                <a:hlinkClick r:id="rId4"/>
              </a:rPr>
              <a:t>https://kubefleet-dev.github.io/website/docs/</a:t>
            </a:r>
            <a:r>
              <a:rPr lang="en-AU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E9ED6E-A647-E321-E9FE-9C23225D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Useful AKS Fleet Manager and </a:t>
            </a:r>
            <a:r>
              <a:rPr lang="en-AU" dirty="0" err="1"/>
              <a:t>KubeFleet</a:t>
            </a:r>
            <a:r>
              <a:rPr lang="en-AU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165866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51E340-EC2E-8082-FCAC-93859B26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525EB-57E6-0D75-E24C-766DA3D7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r="18799"/>
          <a:stretch/>
        </p:blipFill>
        <p:spPr>
          <a:xfrm>
            <a:off x="7107060" y="570128"/>
            <a:ext cx="3996804" cy="5717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E0ABED-3419-DE25-B0AD-398A6C680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77" y="2058842"/>
            <a:ext cx="4114286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06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2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85DD234-B352-BE7E-29C2-DFE6F0656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r="18799"/>
          <a:stretch/>
        </p:blipFill>
        <p:spPr>
          <a:xfrm>
            <a:off x="20" y="1"/>
            <a:ext cx="4793865" cy="6858000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492BB-CD02-1889-D386-009F191A3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>
            <a:normAutofit/>
          </a:bodyPr>
          <a:lstStyle/>
          <a:p>
            <a:r>
              <a:rPr lang="en-AU" dirty="0"/>
              <a:t>Senior Software Engineer at Microsoft, working in the Industry Solutions Engineering team.</a:t>
            </a:r>
          </a:p>
          <a:p>
            <a:r>
              <a:rPr lang="en-AU" dirty="0"/>
              <a:t>Previously a Microsoft Azure MVP focusing on Kubernetes and Open Source.</a:t>
            </a:r>
          </a:p>
          <a:p>
            <a:r>
              <a:rPr lang="en-AU" dirty="0"/>
              <a:t>Former rugby player (now I get my injuries through on-call).</a:t>
            </a:r>
          </a:p>
          <a:p>
            <a:r>
              <a:rPr lang="en-AU" dirty="0"/>
              <a:t>Conference speaker and YouTuber: </a:t>
            </a:r>
            <a:r>
              <a:rPr lang="en-AU" dirty="0">
                <a:hlinkClick r:id="rId4"/>
              </a:rPr>
              <a:t>https://www.youtube.com/@willvelida</a:t>
            </a:r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0D6CE-43FC-B43A-D300-C8832EB0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>
            <a:normAutofit/>
          </a:bodyPr>
          <a:lstStyle/>
          <a:p>
            <a:r>
              <a:rPr lang="en-AU" dirty="0"/>
              <a:t>About Me!</a:t>
            </a:r>
          </a:p>
        </p:txBody>
      </p:sp>
    </p:spTree>
    <p:extLst>
      <p:ext uri="{BB962C8B-B14F-4D97-AF65-F5344CB8AC3E}">
        <p14:creationId xmlns:p14="http://schemas.microsoft.com/office/powerpoint/2010/main" val="15072247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43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5C905A-116A-CEA9-8717-CBA97EC4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CDBE-562D-7357-0474-2883F5EC23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What is </a:t>
            </a:r>
            <a:r>
              <a:rPr lang="en-US" sz="2400" dirty="0" err="1"/>
              <a:t>KubeFleet</a:t>
            </a:r>
            <a:r>
              <a:rPr lang="en-US" sz="2400" dirty="0"/>
              <a:t> and AKS Fleet Manager?</a:t>
            </a:r>
          </a:p>
          <a:p>
            <a:r>
              <a:rPr lang="en-US" dirty="0"/>
              <a:t>Key Concepts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A group of pears on a green surface">
            <a:extLst>
              <a:ext uri="{FF2B5EF4-FFF2-40B4-BE49-F238E27FC236}">
                <a16:creationId xmlns:a16="http://schemas.microsoft.com/office/drawing/2014/main" id="{5ADE48A4-3E9F-37C9-C506-2974C4D884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48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8765943-1244-B0EF-C5BE-0ACC1593D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72F6A-4AA6-82AF-21BE-B4C322B6A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What IS </a:t>
            </a:r>
            <a:r>
              <a:rPr lang="en-AU" dirty="0" err="1"/>
              <a:t>kubefleet</a:t>
            </a:r>
            <a:r>
              <a:rPr lang="en-AU" dirty="0"/>
              <a:t> and ask Fleet manager?</a:t>
            </a:r>
          </a:p>
        </p:txBody>
      </p:sp>
    </p:spTree>
    <p:extLst>
      <p:ext uri="{BB962C8B-B14F-4D97-AF65-F5344CB8AC3E}">
        <p14:creationId xmlns:p14="http://schemas.microsoft.com/office/powerpoint/2010/main" val="191945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3031C20-C03A-4A60-1EBF-E8EDA9302DE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3701204"/>
              </p:ext>
            </p:extLst>
          </p:nvPr>
        </p:nvGraphicFramePr>
        <p:xfrm>
          <a:off x="1088136" y="2651760"/>
          <a:ext cx="846755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EA44A35-53C0-D751-B0E7-CF9970FD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>
            <a:normAutofit/>
          </a:bodyPr>
          <a:lstStyle/>
          <a:p>
            <a:r>
              <a:rPr lang="en-AU" sz="3700"/>
              <a:t>KubeFleet - Managing and scaling apps across K8s Clusters</a:t>
            </a:r>
            <a:endParaRPr lang="en-AU" sz="3700" dirty="0"/>
          </a:p>
        </p:txBody>
      </p:sp>
    </p:spTree>
    <p:extLst>
      <p:ext uri="{BB962C8B-B14F-4D97-AF65-F5344CB8AC3E}">
        <p14:creationId xmlns:p14="http://schemas.microsoft.com/office/powerpoint/2010/main" val="375046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11CC008-F8E9-CD5A-E99B-522ADEC03C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2295" y="2440568"/>
            <a:ext cx="3801284" cy="380128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BC382-C74E-9604-F858-C38B911BD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AU" sz="1400"/>
              <a:t>Create a Fleet and join AKS clusters across regions and subscriptions as member clusters.</a:t>
            </a:r>
          </a:p>
          <a:p>
            <a:pPr>
              <a:lnSpc>
                <a:spcPct val="120000"/>
              </a:lnSpc>
            </a:pPr>
            <a:r>
              <a:rPr lang="en-AU" sz="1400"/>
              <a:t>Orchestrate K8s version and node image upgrades across multiple clusters.</a:t>
            </a:r>
          </a:p>
          <a:p>
            <a:pPr>
              <a:lnSpc>
                <a:spcPct val="120000"/>
              </a:lnSpc>
            </a:pPr>
            <a:r>
              <a:rPr lang="en-AU" sz="1400"/>
              <a:t>Automatically trigger version upgrades when new K8s or node image versions are published (preview).</a:t>
            </a:r>
          </a:p>
          <a:p>
            <a:pPr>
              <a:lnSpc>
                <a:spcPct val="120000"/>
              </a:lnSpc>
            </a:pPr>
            <a:r>
              <a:rPr lang="en-AU" sz="1400"/>
              <a:t>Create K8s resource objects on Fleet resource and propagate to member clusters</a:t>
            </a:r>
          </a:p>
          <a:p>
            <a:pPr>
              <a:lnSpc>
                <a:spcPct val="120000"/>
              </a:lnSpc>
            </a:pPr>
            <a:r>
              <a:rPr lang="en-AU" sz="1400"/>
              <a:t>Export and import services between member clusters, and load balance incoming layer-4 traffic across service endpoints on multiple clusters (preview)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BB53CD-8132-1B4C-7FAD-1437E739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 anchor="t">
            <a:normAutofit/>
          </a:bodyPr>
          <a:lstStyle/>
          <a:p>
            <a:r>
              <a:rPr lang="en-AU" dirty="0"/>
              <a:t>AKS Fleet Manager = Managed </a:t>
            </a:r>
            <a:r>
              <a:rPr lang="en-AU" dirty="0" err="1"/>
              <a:t>KubeFleet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058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CF763A2-4D38-53E7-A29E-B9C9665C3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15B842-0B9F-520E-2E86-93703C4EC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14031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is screenshot shows a diagram of the fleet resource, including the hub cluster agent and the member cluster agent.">
            <a:extLst>
              <a:ext uri="{FF2B5EF4-FFF2-40B4-BE49-F238E27FC236}">
                <a16:creationId xmlns:a16="http://schemas.microsoft.com/office/drawing/2014/main" id="{5F1DEF4D-3D5E-07A3-41CF-0F9D2077EB9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400544" y="635148"/>
            <a:ext cx="4791456" cy="55877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896C-AFE6-37C7-1620-DD4D91DF72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>
            <a:normAutofit/>
          </a:bodyPr>
          <a:lstStyle/>
          <a:p>
            <a:r>
              <a:rPr lang="en-AU" sz="1700"/>
              <a:t>Fleets act as a group entity for multiple Kubernetes clusters.</a:t>
            </a:r>
          </a:p>
          <a:p>
            <a:r>
              <a:rPr lang="en-AU" sz="1700"/>
              <a:t>You use them to manage multiple clusters as a single entity, orchestrate updates and propagate resources across multiple clusters, and provide a single plane of glass for managing them.</a:t>
            </a:r>
          </a:p>
          <a:p>
            <a:r>
              <a:rPr lang="en-AU" sz="1700"/>
              <a:t>A fleet consists of the following components:</a:t>
            </a:r>
          </a:p>
          <a:p>
            <a:pPr marL="285750" indent="-285750">
              <a:buFontTx/>
              <a:buChar char="-"/>
            </a:pPr>
            <a:r>
              <a:rPr lang="en-AU" sz="1700"/>
              <a:t>fleet-hub-agent: A K8s controller that creates and reconciles all fleet-related CRs in the hub cluster.</a:t>
            </a:r>
          </a:p>
          <a:p>
            <a:pPr marL="285750" indent="-285750">
              <a:buFontTx/>
              <a:buChar char="-"/>
            </a:pPr>
            <a:r>
              <a:rPr lang="en-AU" sz="1700"/>
              <a:t>Fleet-member-agent: A K8s controller that creates and reconciles all fleet-related CRs in member clusters.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0D185B-22B7-6C06-F049-D2C45899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>
            <a:normAutofit/>
          </a:bodyPr>
          <a:lstStyle/>
          <a:p>
            <a:r>
              <a:rPr lang="en-AU" dirty="0"/>
              <a:t>What are fleets?</a:t>
            </a:r>
          </a:p>
        </p:txBody>
      </p:sp>
    </p:spTree>
    <p:extLst>
      <p:ext uri="{BB962C8B-B14F-4D97-AF65-F5344CB8AC3E}">
        <p14:creationId xmlns:p14="http://schemas.microsoft.com/office/powerpoint/2010/main" val="2375513297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bourne 2025 - Speaker Template" id="{B64C2FEB-588C-424A-ACDA-2391F2A84931}" vid="{44930239-71F9-E04E-A3FB-98C747B4AF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9799</TotalTime>
  <Words>616</Words>
  <Application>Microsoft Office PowerPoint</Application>
  <PresentationFormat>Widescreen</PresentationFormat>
  <Paragraphs>77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Montserrat</vt:lpstr>
      <vt:lpstr>Neue Haas Grotesk Text Pro</vt:lpstr>
      <vt:lpstr>Raleway</vt:lpstr>
      <vt:lpstr>System Font Regular</vt:lpstr>
      <vt:lpstr>Bjorn Showcase</vt:lpstr>
      <vt:lpstr>Office Theme</vt:lpstr>
      <vt:lpstr>Manage all the clusters with KubeFleet and AKS Fleet Manager</vt:lpstr>
      <vt:lpstr>About Me!</vt:lpstr>
      <vt:lpstr>PowerPoint Presentation</vt:lpstr>
      <vt:lpstr>Agenda </vt:lpstr>
      <vt:lpstr>What IS kubefleet and ask Fleet manager?</vt:lpstr>
      <vt:lpstr>KubeFleet - Managing and scaling apps across K8s Clusters</vt:lpstr>
      <vt:lpstr>AKS Fleet Manager = Managed KubeFleet</vt:lpstr>
      <vt:lpstr>Key Concepts</vt:lpstr>
      <vt:lpstr>What are fleets?</vt:lpstr>
      <vt:lpstr>Hub and Member Clusters</vt:lpstr>
      <vt:lpstr>Which one do I use? </vt:lpstr>
      <vt:lpstr>Viewing member clusters</vt:lpstr>
      <vt:lpstr>Updating member clusters</vt:lpstr>
      <vt:lpstr>Deploying workloads across clusters</vt:lpstr>
      <vt:lpstr>Useful AKS Fleet Manager and KubeFleet links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 Velida</dc:creator>
  <cp:lastModifiedBy>Will Velida</cp:lastModifiedBy>
  <cp:revision>8</cp:revision>
  <dcterms:created xsi:type="dcterms:W3CDTF">2022-04-13T19:23:35Z</dcterms:created>
  <dcterms:modified xsi:type="dcterms:W3CDTF">2025-05-09T11:42:59Z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